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4" r:id="rId27"/>
    <p:sldId id="281" r:id="rId28"/>
    <p:sldId id="287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1" r:id="rId43"/>
    <p:sldId id="306" r:id="rId44"/>
    <p:sldId id="307" r:id="rId45"/>
    <p:sldId id="308" r:id="rId46"/>
    <p:sldId id="304" r:id="rId47"/>
    <p:sldId id="305" r:id="rId48"/>
    <p:sldId id="300" r:id="rId49"/>
    <p:sldId id="299" r:id="rId50"/>
    <p:sldId id="309" r:id="rId51"/>
    <p:sldId id="310" r:id="rId52"/>
    <p:sldId id="312" r:id="rId53"/>
    <p:sldId id="313" r:id="rId54"/>
    <p:sldId id="314" r:id="rId55"/>
    <p:sldId id="315" r:id="rId56"/>
    <p:sldId id="316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58818-4758-4C3B-B65D-60E32CADFCF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8D91F-47BA-4942-8AE6-34845F80A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FC02324-9717-468D-91A3-5E3CD94D602B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B4ADAFB-0CA4-417E-959A-CAEC4D3CD792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7.jpeg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9.jpeg"/><Relationship Id="rId4" Type="http://schemas.openxmlformats.org/officeDocument/2006/relationships/image" Target="../media/image28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gif"/><Relationship Id="rId4" Type="http://schemas.openxmlformats.org/officeDocument/2006/relationships/image" Target="../media/image8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Physics in Communication and Multimedia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9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188720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bending</a:t>
            </a:r>
            <a:r>
              <a:rPr lang="en-US" dirty="0"/>
              <a:t> of waves when they enter a </a:t>
            </a:r>
            <a:r>
              <a:rPr lang="en-US" b="1" u="sng" dirty="0">
                <a:solidFill>
                  <a:srgbClr val="FF0000"/>
                </a:solidFill>
              </a:rPr>
              <a:t>medium</a:t>
            </a:r>
            <a:r>
              <a:rPr lang="en-US" dirty="0"/>
              <a:t> where their speed is different</a:t>
            </a:r>
          </a:p>
        </p:txBody>
      </p:sp>
      <p:sp>
        <p:nvSpPr>
          <p:cNvPr id="4" name="AutoShape 2" descr="http://hyperphysics.phy-astr.gsu.edu/hbase/sound/imgsou/refl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 descr="http://hyperphysics.phy-astr.gsu.edu/hbase/sound/imgsou/refr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2800"/>
            <a:ext cx="749389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576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68275"/>
            <a:ext cx="8229600" cy="1143000"/>
          </a:xfrm>
        </p:spPr>
        <p:txBody>
          <a:bodyPr/>
          <a:lstStyle/>
          <a:p>
            <a:r>
              <a:rPr lang="en-US" dirty="0" smtClean="0"/>
              <a:t>Diffraction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082" y="1524000"/>
            <a:ext cx="8229600" cy="96012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rgbClr val="FF0000"/>
                </a:solidFill>
              </a:rPr>
              <a:t>bending</a:t>
            </a:r>
            <a:r>
              <a:rPr lang="en-US" dirty="0"/>
              <a:t> of waves </a:t>
            </a:r>
            <a:r>
              <a:rPr lang="en-US" b="1" u="sng" dirty="0">
                <a:solidFill>
                  <a:srgbClr val="FF0000"/>
                </a:solidFill>
              </a:rPr>
              <a:t>around </a:t>
            </a:r>
            <a:r>
              <a:rPr lang="en-US" b="1" u="sng" dirty="0" smtClean="0">
                <a:solidFill>
                  <a:srgbClr val="FF0000"/>
                </a:solidFill>
              </a:rPr>
              <a:t>small </a:t>
            </a:r>
            <a:r>
              <a:rPr lang="en-US" b="1" u="sng" dirty="0">
                <a:solidFill>
                  <a:srgbClr val="FF0000"/>
                </a:solidFill>
              </a:rPr>
              <a:t>obstacles </a:t>
            </a:r>
            <a:r>
              <a:rPr lang="en-US" dirty="0" smtClean="0"/>
              <a:t>and </a:t>
            </a:r>
            <a:r>
              <a:rPr lang="en-US" dirty="0"/>
              <a:t>the spreading out of waves beyond </a:t>
            </a:r>
            <a:r>
              <a:rPr lang="en-US" b="1" u="sng" dirty="0" smtClean="0">
                <a:solidFill>
                  <a:srgbClr val="FF0000"/>
                </a:solidFill>
              </a:rPr>
              <a:t>small </a:t>
            </a:r>
            <a:r>
              <a:rPr lang="en-US" b="1" u="sng" dirty="0">
                <a:solidFill>
                  <a:srgbClr val="FF0000"/>
                </a:solidFill>
              </a:rPr>
              <a:t>openings</a:t>
            </a:r>
          </a:p>
        </p:txBody>
      </p:sp>
      <p:sp>
        <p:nvSpPr>
          <p:cNvPr id="4" name="AutoShape 2" descr="http://hyperphysics.phy-astr.gsu.edu/hbase/sound/imgsou/refl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 descr="http://hyperphysics.phy-astr.gsu.edu/hbase/sound/imgsou/dif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6998"/>
            <a:ext cx="6192982" cy="413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42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/>
          <a:lstStyle/>
          <a:p>
            <a:r>
              <a:rPr lang="en-US" dirty="0" smtClean="0"/>
              <a:t>Interference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655320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superposition</a:t>
            </a:r>
            <a:r>
              <a:rPr lang="en-US" dirty="0" smtClean="0"/>
              <a:t> of waves</a:t>
            </a:r>
            <a:endParaRPr lang="en-US" dirty="0"/>
          </a:p>
        </p:txBody>
      </p:sp>
      <p:pic>
        <p:nvPicPr>
          <p:cNvPr id="12290" name="Picture 2" descr="http://hyperphysics.phy-astr.gsu.edu/hbase/sound/imgsou/int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725916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5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1143000"/>
          </a:xfrm>
        </p:spPr>
        <p:txBody>
          <a:bodyPr/>
          <a:lstStyle/>
          <a:p>
            <a:pPr algn="r"/>
            <a:r>
              <a:rPr lang="en-US" dirty="0" smtClean="0"/>
              <a:t>Electromagnetic (EM) waves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96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752600"/>
          </a:xfrm>
        </p:spPr>
        <p:txBody>
          <a:bodyPr/>
          <a:lstStyle/>
          <a:p>
            <a:pPr algn="r"/>
            <a:r>
              <a:rPr lang="en-US" dirty="0" smtClean="0"/>
              <a:t>Maxwell Equations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32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Gauss’s </a:t>
            </a:r>
            <a:r>
              <a:rPr lang="en-US" dirty="0"/>
              <a:t>Law for Electric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731520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Electric field  </a:t>
            </a:r>
            <a:r>
              <a:rPr lang="en-US" dirty="0" smtClean="0"/>
              <a:t>is produced by </a:t>
            </a:r>
            <a:r>
              <a:rPr lang="en-US" b="1" u="sng" dirty="0" smtClean="0">
                <a:solidFill>
                  <a:srgbClr val="FF0000"/>
                </a:solidFill>
              </a:rPr>
              <a:t>charges</a:t>
            </a:r>
            <a:endParaRPr lang="en-US" b="1" u="sng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81745"/>
            <a:ext cx="4114800" cy="3175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028386"/>
              </p:ext>
            </p:extLst>
          </p:nvPr>
        </p:nvGraphicFramePr>
        <p:xfrm>
          <a:off x="609600" y="2881745"/>
          <a:ext cx="2971800" cy="1144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" name="Equation" r:id="rId4" imgW="1143000" imgH="431640" progId="Equation.3">
                  <p:embed/>
                </p:oleObj>
              </mc:Choice>
              <mc:Fallback>
                <p:oleObj name="Equation" r:id="rId4" imgW="114300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881745"/>
                        <a:ext cx="2971800" cy="11446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592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2) Gauss’s </a:t>
            </a:r>
            <a:r>
              <a:rPr lang="en-US" dirty="0"/>
              <a:t>Law for </a:t>
            </a:r>
            <a:r>
              <a:rPr lang="en-US" dirty="0" smtClean="0"/>
              <a:t>Magnetic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579120"/>
          </a:xfrm>
        </p:spPr>
        <p:txBody>
          <a:bodyPr/>
          <a:lstStyle/>
          <a:p>
            <a:r>
              <a:rPr lang="en-US" dirty="0" smtClean="0"/>
              <a:t>Magnetic monopole do </a:t>
            </a:r>
            <a:r>
              <a:rPr lang="en-US" b="1" u="sng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exist</a:t>
            </a:r>
            <a:endParaRPr lang="en-US" dirty="0"/>
          </a:p>
        </p:txBody>
      </p:sp>
      <p:pic>
        <p:nvPicPr>
          <p:cNvPr id="4" name="Picture 2" descr="http://static.ddmcdn.com/gif/magnet-divided.gif"/>
          <p:cNvPicPr>
            <a:picLocks noChangeAspect="1" noChangeArrowheads="1"/>
          </p:cNvPicPr>
          <p:nvPr/>
        </p:nvPicPr>
        <p:blipFill rotWithShape="1">
          <a:blip r:embed="rId3" cstate="print"/>
          <a:srcRect t="13414"/>
          <a:stretch/>
        </p:blipFill>
        <p:spPr bwMode="auto">
          <a:xfrm>
            <a:off x="2362200" y="3985704"/>
            <a:ext cx="4825280" cy="2538153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565579"/>
              </p:ext>
            </p:extLst>
          </p:nvPr>
        </p:nvGraphicFramePr>
        <p:xfrm>
          <a:off x="3733800" y="2667001"/>
          <a:ext cx="2330884" cy="993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6" name="Equation" r:id="rId4" imgW="710891" imgH="291973" progId="Equation.3">
                  <p:embed/>
                </p:oleObj>
              </mc:Choice>
              <mc:Fallback>
                <p:oleObj name="Equation" r:id="rId4" imgW="710891" imgH="29197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667001"/>
                        <a:ext cx="2330884" cy="9930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80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3) </a:t>
            </a:r>
            <a:r>
              <a:rPr lang="en-US" dirty="0" smtClean="0"/>
              <a:t>Ampere-Maxwell Law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493520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Magnetic field</a:t>
            </a:r>
            <a:r>
              <a:rPr lang="en-US" dirty="0" smtClean="0"/>
              <a:t> is produced by 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Changing electric field</a:t>
            </a:r>
            <a:endParaRPr lang="en-US" dirty="0"/>
          </a:p>
        </p:txBody>
      </p:sp>
      <p:pic>
        <p:nvPicPr>
          <p:cNvPr id="4" name="Picture 6" descr="http://hyperphysics.phy-astr.gsu.edu/hbase/magnetic/imgmag/amplaw2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3393"/>
          <a:stretch/>
        </p:blipFill>
        <p:spPr bwMode="auto">
          <a:xfrm>
            <a:off x="5715000" y="2362200"/>
            <a:ext cx="2895600" cy="394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995325"/>
              </p:ext>
            </p:extLst>
          </p:nvPr>
        </p:nvGraphicFramePr>
        <p:xfrm>
          <a:off x="533400" y="3962400"/>
          <a:ext cx="5562600" cy="1130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4" name="Equation" r:id="rId4" imgW="1981200" imgH="393700" progId="Equation.3">
                  <p:embed/>
                </p:oleObj>
              </mc:Choice>
              <mc:Fallback>
                <p:oleObj name="Equation" r:id="rId4" imgW="1981200" imgH="393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962400"/>
                        <a:ext cx="5562600" cy="11305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0476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Faraday’s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036320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Electric field</a:t>
            </a:r>
            <a:r>
              <a:rPr lang="en-US" dirty="0" smtClean="0"/>
              <a:t>  can be produced by </a:t>
            </a:r>
            <a:r>
              <a:rPr lang="en-US" b="1" u="sng" dirty="0" smtClean="0">
                <a:solidFill>
                  <a:srgbClr val="FF0000"/>
                </a:solidFill>
              </a:rPr>
              <a:t>changing magnetic field</a:t>
            </a:r>
            <a:endParaRPr lang="en-US" b="1" u="sng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72690"/>
            <a:ext cx="4067701" cy="29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86301"/>
              </p:ext>
            </p:extLst>
          </p:nvPr>
        </p:nvGraphicFramePr>
        <p:xfrm>
          <a:off x="457200" y="3962400"/>
          <a:ext cx="3041331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" name="Equation" r:id="rId4" imgW="1358310" imgH="393529" progId="Equation.3">
                  <p:embed/>
                </p:oleObj>
              </mc:Choice>
              <mc:Fallback>
                <p:oleObj name="Equation" r:id="rId4" imgW="1358310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962400"/>
                        <a:ext cx="3041331" cy="898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330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91" y="1274617"/>
            <a:ext cx="2057400" cy="130232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Oscillating current</a:t>
            </a:r>
          </a:p>
          <a:p>
            <a:pPr marL="0" indent="0" algn="ctr">
              <a:buNone/>
            </a:pPr>
            <a:r>
              <a:rPr lang="en-US" dirty="0" smtClean="0"/>
              <a:t>(Changing current) 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486891" y="1530927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86546" y="1281545"/>
            <a:ext cx="2362200" cy="11430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dirty="0" smtClean="0"/>
              <a:t>Changing Magnetic field (B)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11091" y="1530927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01091" y="339436"/>
            <a:ext cx="2057400" cy="914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dirty="0" smtClean="0">
                <a:solidFill>
                  <a:srgbClr val="FF0000"/>
                </a:solidFill>
              </a:rPr>
              <a:t>Ampere’s law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10746" y="1281545"/>
            <a:ext cx="2362200" cy="11430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dirty="0" smtClean="0"/>
              <a:t>Changing Electric  field (E)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153891" y="367145"/>
            <a:ext cx="1600200" cy="914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dirty="0" smtClean="0">
                <a:solidFill>
                  <a:srgbClr val="FF0000"/>
                </a:solidFill>
              </a:rPr>
              <a:t>Faraday’s law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48400" y="3325090"/>
            <a:ext cx="2362200" cy="11430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dirty="0" smtClean="0"/>
              <a:t>Changing Magnetic  field (B)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7000010" y="2576945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315200" y="2895600"/>
            <a:ext cx="1828800" cy="914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dirty="0" smtClean="0">
                <a:solidFill>
                  <a:srgbClr val="FF0000"/>
                </a:solidFill>
              </a:rPr>
              <a:t>Ampere’s law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0800000">
            <a:off x="5701146" y="351559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338945" y="3325090"/>
            <a:ext cx="2362200" cy="11430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dirty="0" smtClean="0"/>
              <a:t>Changing Electric  field (E)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320146" y="4558145"/>
            <a:ext cx="1600200" cy="914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dirty="0" smtClean="0">
                <a:solidFill>
                  <a:srgbClr val="FF0000"/>
                </a:solidFill>
              </a:rPr>
              <a:t>Faraday’s law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2670462" y="366799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29491" y="3534640"/>
            <a:ext cx="2362200" cy="7239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dirty="0" smtClean="0"/>
              <a:t>Continue…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6" y="4230831"/>
            <a:ext cx="3288305" cy="231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12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Mechanical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09" y="1295400"/>
            <a:ext cx="8229600" cy="579120"/>
          </a:xfrm>
        </p:spPr>
        <p:txBody>
          <a:bodyPr/>
          <a:lstStyle/>
          <a:p>
            <a:r>
              <a:rPr lang="en-US" dirty="0" smtClean="0"/>
              <a:t>Cause by a </a:t>
            </a:r>
            <a:r>
              <a:rPr lang="en-US" b="1" u="sng" dirty="0" smtClean="0">
                <a:solidFill>
                  <a:srgbClr val="FF0000"/>
                </a:solidFill>
              </a:rPr>
              <a:t>disturbance</a:t>
            </a:r>
            <a:r>
              <a:rPr lang="en-US" dirty="0" smtClean="0"/>
              <a:t> in a medium</a:t>
            </a:r>
            <a:endParaRPr lang="en-US" dirty="0"/>
          </a:p>
        </p:txBody>
      </p:sp>
      <p:pic>
        <p:nvPicPr>
          <p:cNvPr id="2050" name="Picture 2" descr="http://hyperphysics.phy-astr.gsu.edu/hbase/sound/imgsou/pond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58291"/>
            <a:ext cx="2819400" cy="21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yperphysics.phy-astr.gsu.edu/hbase/sound/soupic/5333bubpoolri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63249"/>
            <a:ext cx="3350491" cy="21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hyperphysics.phy-astr.gsu.edu/hbase/sound/imgsou/pond3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9" t="3339" r="-2072" b="66041"/>
          <a:stretch/>
        </p:blipFill>
        <p:spPr bwMode="auto">
          <a:xfrm>
            <a:off x="1112982" y="4641575"/>
            <a:ext cx="6809509" cy="22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2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itchFamily="50" charset="-128"/>
              </a:rPr>
              <a:t>Electromagnetic </a:t>
            </a:r>
            <a:r>
              <a:rPr lang="en-US" altLang="ja-JP" dirty="0" smtClean="0">
                <a:ea typeface="ＭＳ Ｐゴシック" pitchFamily="50" charset="-128"/>
              </a:rPr>
              <a:t>(EM) Waves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95600"/>
            <a:ext cx="4724400" cy="331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93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Properties of Electromagnetic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874520"/>
          </a:xfrm>
        </p:spPr>
        <p:txBody>
          <a:bodyPr/>
          <a:lstStyle/>
          <a:p>
            <a:r>
              <a:rPr lang="en-US" dirty="0" smtClean="0"/>
              <a:t>EM wave </a:t>
            </a:r>
            <a:r>
              <a:rPr lang="en-US" dirty="0"/>
              <a:t>equation was </a:t>
            </a:r>
            <a:r>
              <a:rPr lang="en-US" dirty="0" smtClean="0"/>
              <a:t>derived from </a:t>
            </a:r>
            <a:r>
              <a:rPr lang="en-US" dirty="0"/>
              <a:t>the </a:t>
            </a:r>
            <a:r>
              <a:rPr lang="en-US" b="1" u="sng" dirty="0">
                <a:solidFill>
                  <a:srgbClr val="FF0000"/>
                </a:solidFill>
              </a:rPr>
              <a:t>Maxwell's equation</a:t>
            </a:r>
            <a:r>
              <a:rPr lang="en-US" dirty="0" smtClean="0"/>
              <a:t>.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electric field </a:t>
            </a:r>
            <a:r>
              <a:rPr lang="en-US" b="1" u="sng" dirty="0">
                <a:solidFill>
                  <a:srgbClr val="FF0000"/>
                </a:solidFill>
              </a:rPr>
              <a:t>(E-field) </a:t>
            </a:r>
            <a:r>
              <a:rPr lang="en-US" dirty="0"/>
              <a:t>and the magnetic field </a:t>
            </a:r>
            <a:r>
              <a:rPr lang="en-US" b="1" u="sng" dirty="0">
                <a:solidFill>
                  <a:srgbClr val="FF0000"/>
                </a:solidFill>
              </a:rPr>
              <a:t>(B-field)</a:t>
            </a:r>
            <a:r>
              <a:rPr lang="en-US" dirty="0"/>
              <a:t> </a:t>
            </a:r>
            <a:r>
              <a:rPr lang="en-US" dirty="0" smtClean="0"/>
              <a:t>are </a:t>
            </a:r>
            <a:r>
              <a:rPr lang="en-US" dirty="0"/>
              <a:t>the “waves”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10000"/>
            <a:ext cx="4038600" cy="283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801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Electromagnetic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645920"/>
          </a:xfrm>
        </p:spPr>
        <p:txBody>
          <a:bodyPr/>
          <a:lstStyle/>
          <a:p>
            <a:r>
              <a:rPr lang="en-US" dirty="0"/>
              <a:t>The wave is </a:t>
            </a:r>
            <a:r>
              <a:rPr lang="en-US" b="1" u="sng" dirty="0">
                <a:solidFill>
                  <a:srgbClr val="FF0000"/>
                </a:solidFill>
              </a:rPr>
              <a:t>transverse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u="sng" dirty="0">
                <a:solidFill>
                  <a:srgbClr val="FF0000"/>
                </a:solidFill>
              </a:rPr>
              <a:t>E-field</a:t>
            </a:r>
            <a:r>
              <a:rPr lang="en-US" dirty="0"/>
              <a:t>, </a:t>
            </a:r>
            <a:r>
              <a:rPr lang="en-US" b="1" u="sng" dirty="0">
                <a:solidFill>
                  <a:srgbClr val="FF0000"/>
                </a:solidFill>
              </a:rPr>
              <a:t>B-field</a:t>
            </a:r>
            <a:r>
              <a:rPr lang="en-US" dirty="0"/>
              <a:t> &amp; direction of </a:t>
            </a:r>
            <a:r>
              <a:rPr lang="en-US" dirty="0" smtClean="0"/>
              <a:t> </a:t>
            </a:r>
            <a:r>
              <a:rPr lang="en-US" b="1" u="sng" dirty="0" smtClean="0">
                <a:solidFill>
                  <a:srgbClr val="FF0000"/>
                </a:solidFill>
              </a:rPr>
              <a:t>propagation</a:t>
            </a:r>
            <a:r>
              <a:rPr lang="en-US" dirty="0" smtClean="0"/>
              <a:t> </a:t>
            </a:r>
            <a:r>
              <a:rPr lang="en-US" dirty="0"/>
              <a:t>of the wave , v, are mutually </a:t>
            </a:r>
            <a:r>
              <a:rPr lang="en-US" b="1" u="sng" dirty="0">
                <a:solidFill>
                  <a:srgbClr val="FF0000"/>
                </a:solidFill>
              </a:rPr>
              <a:t>perpendicular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96145"/>
            <a:ext cx="4038600" cy="283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458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Electromagnetic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036320"/>
          </a:xfrm>
        </p:spPr>
        <p:txBody>
          <a:bodyPr/>
          <a:lstStyle/>
          <a:p>
            <a:r>
              <a:rPr lang="en-US" dirty="0"/>
              <a:t>There is a definite </a:t>
            </a:r>
            <a:r>
              <a:rPr lang="en-US" b="1" u="sng" dirty="0">
                <a:solidFill>
                  <a:srgbClr val="FF0000"/>
                </a:solidFill>
              </a:rPr>
              <a:t>ratio</a:t>
            </a:r>
            <a:r>
              <a:rPr lang="en-US" dirty="0"/>
              <a:t> between the </a:t>
            </a:r>
            <a:r>
              <a:rPr lang="en-US" b="1" u="sng" dirty="0">
                <a:solidFill>
                  <a:srgbClr val="FF0000"/>
                </a:solidFill>
              </a:rPr>
              <a:t>E-field</a:t>
            </a:r>
            <a:r>
              <a:rPr lang="en-US" dirty="0"/>
              <a:t> and </a:t>
            </a:r>
            <a:r>
              <a:rPr lang="en-US" b="1" u="sng" dirty="0">
                <a:solidFill>
                  <a:srgbClr val="FF0000"/>
                </a:solidFill>
              </a:rPr>
              <a:t>B-field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147853"/>
              </p:ext>
            </p:extLst>
          </p:nvPr>
        </p:nvGraphicFramePr>
        <p:xfrm>
          <a:off x="2590800" y="2819400"/>
          <a:ext cx="3733800" cy="15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" name="Equation" r:id="rId3" imgW="1143000" imgH="457200" progId="Equation.3">
                  <p:embed/>
                </p:oleObj>
              </mc:Choice>
              <mc:Fallback>
                <p:oleObj name="Equation" r:id="rId3" imgW="1143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819400"/>
                        <a:ext cx="3733800" cy="1586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16527" y="4876800"/>
            <a:ext cx="8229600" cy="1447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ym typeface="Symbol"/>
              </a:rPr>
              <a:t>c = speed of light in vacuum</a:t>
            </a:r>
          </a:p>
          <a:p>
            <a:pPr marL="0" indent="0">
              <a:buNone/>
            </a:pPr>
            <a:r>
              <a:rPr lang="en-US" dirty="0" smtClean="0">
                <a:sym typeface="Symbol"/>
              </a:rPr>
              <a:t></a:t>
            </a:r>
            <a:r>
              <a:rPr lang="en-US" baseline="-25000" dirty="0" smtClean="0">
                <a:sym typeface="Symbol"/>
              </a:rPr>
              <a:t>o</a:t>
            </a:r>
            <a:r>
              <a:rPr lang="en-US" dirty="0" smtClean="0">
                <a:sym typeface="Symbol"/>
              </a:rPr>
              <a:t> = Permittivity of free space (E-field)</a:t>
            </a:r>
          </a:p>
          <a:p>
            <a:pPr marL="0" indent="0">
              <a:buNone/>
            </a:pPr>
            <a:r>
              <a:rPr lang="en-US" dirty="0" smtClean="0">
                <a:sym typeface="Symbol"/>
              </a:rPr>
              <a:t></a:t>
            </a:r>
            <a:r>
              <a:rPr lang="en-US" baseline="-25000" dirty="0" smtClean="0">
                <a:sym typeface="Symbol"/>
              </a:rPr>
              <a:t>o</a:t>
            </a:r>
            <a:r>
              <a:rPr lang="en-US" dirty="0" smtClean="0">
                <a:sym typeface="Symbol"/>
              </a:rPr>
              <a:t> = permeability of free space (B-field)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7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Electromagnetic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 waves require </a:t>
            </a:r>
            <a:r>
              <a:rPr lang="en-US" b="1" u="sng" dirty="0">
                <a:solidFill>
                  <a:srgbClr val="FF0000"/>
                </a:solidFill>
              </a:rPr>
              <a:t>no medium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EM wave travels </a:t>
            </a:r>
            <a:r>
              <a:rPr lang="en-US" dirty="0" smtClean="0"/>
              <a:t> in </a:t>
            </a:r>
            <a:r>
              <a:rPr lang="en-US" dirty="0"/>
              <a:t>vacuum with a </a:t>
            </a:r>
            <a:r>
              <a:rPr lang="en-US" b="1" u="sng" dirty="0">
                <a:solidFill>
                  <a:srgbClr val="FF0000"/>
                </a:solidFill>
              </a:rPr>
              <a:t>definite and unchanging speed.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81400"/>
            <a:ext cx="4038600" cy="283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92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Electromagnetic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29718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 = speed of light (2.998 x 10</a:t>
            </a:r>
            <a:r>
              <a:rPr lang="en-US" baseline="30000" dirty="0" smtClean="0"/>
              <a:t>8</a:t>
            </a:r>
            <a:r>
              <a:rPr lang="en-US" dirty="0" smtClean="0"/>
              <a:t> m/s) </a:t>
            </a:r>
          </a:p>
          <a:p>
            <a:pPr marL="0" indent="0">
              <a:buNone/>
            </a:pPr>
            <a:r>
              <a:rPr lang="en-US" dirty="0" smtClean="0">
                <a:sym typeface="Symbol"/>
              </a:rPr>
              <a:t> = wavelength</a:t>
            </a:r>
          </a:p>
          <a:p>
            <a:pPr marL="0" indent="0">
              <a:buNone/>
            </a:pPr>
            <a:r>
              <a:rPr lang="en-US" dirty="0" smtClean="0">
                <a:sym typeface="Symbol"/>
              </a:rPr>
              <a:t>f = frequency </a:t>
            </a:r>
          </a:p>
          <a:p>
            <a:pPr>
              <a:buFont typeface="Symbol" pitchFamily="18" charset="2"/>
              <a:buChar char="l"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29593"/>
              </p:ext>
            </p:extLst>
          </p:nvPr>
        </p:nvGraphicFramePr>
        <p:xfrm>
          <a:off x="685800" y="2514600"/>
          <a:ext cx="209975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1" name="Equation" r:id="rId3" imgW="431640" imgH="203040" progId="Equation.3">
                  <p:embed/>
                </p:oleObj>
              </mc:Choice>
              <mc:Fallback>
                <p:oleObj name="Equation" r:id="rId3" imgW="43164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514600"/>
                        <a:ext cx="209975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 descr="electromagnetic-spectr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09800"/>
            <a:ext cx="5410200" cy="385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906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(E) of Electromagnetic </a:t>
            </a:r>
            <a:r>
              <a:rPr lang="en-US" dirty="0"/>
              <a:t>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914" y="3074023"/>
            <a:ext cx="5791200" cy="557554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 = </a:t>
            </a:r>
            <a:r>
              <a:rPr lang="en-US" dirty="0"/>
              <a:t>P</a:t>
            </a:r>
            <a:r>
              <a:rPr lang="en-US" dirty="0" smtClean="0"/>
              <a:t>lank’s constant (6.626 x 10</a:t>
            </a:r>
            <a:r>
              <a:rPr lang="en-US" baseline="30000" dirty="0" smtClean="0"/>
              <a:t>-34</a:t>
            </a:r>
            <a:r>
              <a:rPr lang="en-US" dirty="0" smtClean="0"/>
              <a:t> J-s)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295872"/>
              </p:ext>
            </p:extLst>
          </p:nvPr>
        </p:nvGraphicFramePr>
        <p:xfrm>
          <a:off x="2895600" y="1600200"/>
          <a:ext cx="2730449" cy="1385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2" name="Equation" r:id="rId3" imgW="825480" imgH="393480" progId="Equation.3">
                  <p:embed/>
                </p:oleObj>
              </mc:Choice>
              <mc:Fallback>
                <p:oleObj name="Equation" r:id="rId3" imgW="82548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00200"/>
                        <a:ext cx="2730449" cy="13853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 descr="DI159G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10000"/>
            <a:ext cx="6462786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538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r>
              <a:rPr lang="en-US" dirty="0" smtClean="0"/>
              <a:t>Electromagnetic Spectrum</a:t>
            </a:r>
            <a:endParaRPr lang="en-US" dirty="0"/>
          </a:p>
        </p:txBody>
      </p:sp>
      <p:pic>
        <p:nvPicPr>
          <p:cNvPr id="4" name="Picture 3" descr="IntLight 1 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" y="2209800"/>
            <a:ext cx="9108742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440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229600" cy="1143000"/>
          </a:xfrm>
        </p:spPr>
        <p:txBody>
          <a:bodyPr/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52650"/>
            <a:ext cx="8229600" cy="7315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Portion of EM spectrum in which </a:t>
            </a:r>
            <a:r>
              <a:rPr lang="en-US" b="1" u="sng" dirty="0" smtClean="0">
                <a:solidFill>
                  <a:srgbClr val="FF0000"/>
                </a:solidFill>
              </a:rPr>
              <a:t>human eye </a:t>
            </a:r>
            <a:r>
              <a:rPr lang="en-US" dirty="0" smtClean="0"/>
              <a:t>is sensitive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54927"/>
            <a:ext cx="7772400" cy="269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2844573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19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/>
          <a:lstStyle/>
          <a:p>
            <a:r>
              <a:rPr lang="en-US" dirty="0" smtClean="0"/>
              <a:t>Properties of Light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44782" y="3228892"/>
            <a:ext cx="2389837" cy="53827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ja-JP" sz="2800" dirty="0" smtClean="0"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Reflection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20054" y="3295305"/>
            <a:ext cx="2479964" cy="66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82" tIns="50941" rIns="101882" bIns="50941"/>
          <a:lstStyle>
            <a:lvl1pPr marL="382588" indent="-382588"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ja-JP" sz="2800" dirty="0" smtClean="0"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Refraction</a:t>
            </a:r>
            <a:endParaRPr lang="en-US" altLang="ja-JP" sz="2800" dirty="0">
              <a:latin typeface="Arial" panose="020B0604020202020204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6" name="Picture 5" descr="refl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00" y="1561430"/>
            <a:ext cx="1981200" cy="165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6501845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17" y="1594907"/>
            <a:ext cx="2098964" cy="165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cddiffra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00" y="4169513"/>
            <a:ext cx="2290239" cy="167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721391" y="5846871"/>
            <a:ext cx="2479964" cy="66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82" tIns="50941" rIns="101882" bIns="50941"/>
          <a:lstStyle>
            <a:lvl1pPr marL="382588" indent="-382588"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ja-JP" sz="2800" dirty="0" smtClean="0"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Diffraction</a:t>
            </a:r>
            <a:endParaRPr lang="en-US" altLang="ja-JP" sz="2800" dirty="0">
              <a:latin typeface="Arial" panose="020B0604020202020204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3000" r="50000" b="33000"/>
          <a:stretch/>
        </p:blipFill>
        <p:spPr bwMode="auto">
          <a:xfrm>
            <a:off x="4795865" y="3967621"/>
            <a:ext cx="2155267" cy="193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4765117" y="6006728"/>
            <a:ext cx="2389837" cy="53827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ja-JP" sz="2800" dirty="0" smtClean="0"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38962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9" grpId="0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r>
              <a:rPr lang="en-US" dirty="0" smtClean="0"/>
              <a:t>Mechanical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600200"/>
            <a:ext cx="8229600" cy="1524000"/>
          </a:xfrm>
        </p:spPr>
        <p:txBody>
          <a:bodyPr>
            <a:normAutofit/>
          </a:bodyPr>
          <a:lstStyle/>
          <a:p>
            <a:r>
              <a:rPr lang="en-US" sz="2800" b="1" u="sng" dirty="0" smtClean="0">
                <a:solidFill>
                  <a:srgbClr val="FF0000"/>
                </a:solidFill>
              </a:rPr>
              <a:t>Wavelength (</a:t>
            </a:r>
            <a:r>
              <a:rPr lang="en-US" sz="2800" b="1" u="sng" dirty="0" smtClean="0">
                <a:solidFill>
                  <a:srgbClr val="FF0000"/>
                </a:solidFill>
                <a:sym typeface="Symbol"/>
              </a:rPr>
              <a:t>)</a:t>
            </a:r>
            <a:r>
              <a:rPr lang="en-US" sz="2800" dirty="0" smtClean="0">
                <a:sym typeface="Symbol"/>
              </a:rPr>
              <a:t> </a:t>
            </a:r>
            <a:r>
              <a:rPr lang="en-US" sz="2800" dirty="0"/>
              <a:t>-   distance between two crest (highest values</a:t>
            </a:r>
            <a:r>
              <a:rPr lang="en-US" sz="2800" dirty="0" smtClean="0"/>
              <a:t>)</a:t>
            </a:r>
          </a:p>
          <a:p>
            <a:r>
              <a:rPr lang="en-US" sz="2800" b="1" u="sng" dirty="0" smtClean="0">
                <a:solidFill>
                  <a:srgbClr val="FF0000"/>
                </a:solidFill>
              </a:rPr>
              <a:t>Amplitude (A) </a:t>
            </a:r>
            <a:r>
              <a:rPr lang="en-US" sz="2800" dirty="0" smtClean="0"/>
              <a:t>– maximum height</a:t>
            </a:r>
          </a:p>
        </p:txBody>
      </p:sp>
      <p:sp>
        <p:nvSpPr>
          <p:cNvPr id="4" name="AutoShape 4" descr="http://hyperphysics.phy-astr.gsu.edu/hbase/sound/imgsou/pond3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43200" y="4572000"/>
            <a:ext cx="533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20598"/>
            <a:ext cx="6153150" cy="276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53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655320"/>
          </a:xfrm>
        </p:spPr>
        <p:txBody>
          <a:bodyPr/>
          <a:lstStyle/>
          <a:p>
            <a:r>
              <a:rPr lang="en-US" dirty="0"/>
              <a:t>Bouncing of </a:t>
            </a:r>
            <a:r>
              <a:rPr lang="en-US" dirty="0" smtClean="0"/>
              <a:t>light </a:t>
            </a:r>
            <a:r>
              <a:rPr lang="en-US" dirty="0"/>
              <a:t>when they hit a surface </a:t>
            </a:r>
          </a:p>
        </p:txBody>
      </p:sp>
      <p:pic>
        <p:nvPicPr>
          <p:cNvPr id="4" name="Picture 6" descr="specularjavafigure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4" b="8857"/>
          <a:stretch/>
        </p:blipFill>
        <p:spPr bwMode="auto">
          <a:xfrm>
            <a:off x="685800" y="2722418"/>
            <a:ext cx="792218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83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" y="152400"/>
            <a:ext cx="8229600" cy="1143000"/>
          </a:xfrm>
        </p:spPr>
        <p:txBody>
          <a:bodyPr/>
          <a:lstStyle/>
          <a:p>
            <a:r>
              <a:rPr lang="en-US" dirty="0" smtClean="0"/>
              <a:t>Law of 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648200"/>
            <a:ext cx="7162801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angle of incident = angle of reflection</a:t>
            </a:r>
          </a:p>
          <a:p>
            <a:pPr marL="0" indent="0" algn="ctr">
              <a:buNone/>
            </a:pPr>
            <a:r>
              <a:rPr lang="en-US" dirty="0" smtClean="0"/>
              <a:t>(angle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with respect to normal)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481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346132"/>
              </p:ext>
            </p:extLst>
          </p:nvPr>
        </p:nvGraphicFramePr>
        <p:xfrm>
          <a:off x="1219200" y="1981200"/>
          <a:ext cx="2286000" cy="1284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0" name="Equation" r:id="rId4" imgW="431613" imgH="228501" progId="Equation.3">
                  <p:embed/>
                </p:oleObj>
              </mc:Choice>
              <mc:Fallback>
                <p:oleObj name="Equation" r:id="rId4" imgW="431613" imgH="22850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2286000" cy="128494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99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ja-JP" sz="5400" dirty="0">
                <a:ea typeface="ＭＳ Ｐゴシック" pitchFamily="50" charset="-128"/>
              </a:rPr>
              <a:t>Specular vs </a:t>
            </a:r>
            <a:r>
              <a:rPr lang="en-US" altLang="ja-JP" sz="5400" dirty="0" smtClean="0">
                <a:ea typeface="ＭＳ Ｐゴシック" pitchFamily="50" charset="-128"/>
              </a:rPr>
              <a:t>Diffused Reflection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87375" y="4835525"/>
            <a:ext cx="3984626" cy="15541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100" dirty="0" smtClean="0">
                <a:ea typeface="ＭＳ Ｐゴシック" pitchFamily="50" charset="-128"/>
              </a:rPr>
              <a:t>Specular Reflection</a:t>
            </a:r>
          </a:p>
          <a:p>
            <a:pPr lvl="1"/>
            <a:r>
              <a:rPr lang="en-US" altLang="ja-JP" sz="2700" dirty="0" smtClean="0">
                <a:ea typeface="ＭＳ Ｐゴシック" pitchFamily="50" charset="-128"/>
              </a:rPr>
              <a:t>Reflection from a smooth surface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953000" y="4927600"/>
            <a:ext cx="3871912" cy="17399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100" smtClean="0">
                <a:ea typeface="ＭＳ Ｐゴシック" pitchFamily="50" charset="-128"/>
              </a:rPr>
              <a:t>Diffuse Reflection</a:t>
            </a:r>
          </a:p>
          <a:p>
            <a:pPr lvl="1"/>
            <a:r>
              <a:rPr lang="en-US" altLang="ja-JP" sz="2700" smtClean="0">
                <a:ea typeface="ＭＳ Ｐゴシック" pitchFamily="50" charset="-128"/>
              </a:rPr>
              <a:t>Reflection from a rough surface</a:t>
            </a:r>
            <a:endParaRPr lang="en-US" altLang="ja-JP" sz="2700" dirty="0" smtClean="0">
              <a:ea typeface="ＭＳ Ｐゴシック" pitchFamily="50" charset="-128"/>
            </a:endParaRPr>
          </a:p>
        </p:txBody>
      </p:sp>
      <p:pic>
        <p:nvPicPr>
          <p:cNvPr id="6" name="Picture 6" descr="specularjavafigure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4" b="8857"/>
          <a:stretch/>
        </p:blipFill>
        <p:spPr bwMode="auto">
          <a:xfrm>
            <a:off x="587375" y="1836016"/>
            <a:ext cx="792218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61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/>
          <a:lstStyle/>
          <a:p>
            <a:r>
              <a:rPr lang="en-US" altLang="ja-JP" sz="4800" dirty="0">
                <a:ea typeface="ＭＳ Ｐゴシック" pitchFamily="50" charset="-128"/>
              </a:rPr>
              <a:t>Specular vs Diffused Reflection</a:t>
            </a:r>
            <a:endParaRPr lang="en-US" dirty="0"/>
          </a:p>
        </p:txBody>
      </p:sp>
      <p:pic>
        <p:nvPicPr>
          <p:cNvPr id="5" name="Picture 2" descr="Mirr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752600"/>
            <a:ext cx="3193473" cy="337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1439949678_52a94732b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157" y="1752600"/>
            <a:ext cx="3366643" cy="337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939157" y="5602380"/>
            <a:ext cx="3366643" cy="1026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882" tIns="50941" rIns="101882" bIns="50941">
            <a:spAutoFit/>
          </a:bodyPr>
          <a:lstStyle>
            <a:lvl1pPr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2000">
                <a:latin typeface="Verdana" pitchFamily="34" charset="0"/>
                <a:ea typeface="ＭＳ Ｐゴシック" pitchFamily="50" charset="-128"/>
              </a:rPr>
              <a:t>http://farm2.static.flickr.com/1345/1439949678_52a94732b1.jpg?v=0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4128" y="5415263"/>
            <a:ext cx="3498272" cy="1026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882" tIns="50941" rIns="101882" bIns="50941">
            <a:spAutoFit/>
          </a:bodyPr>
          <a:lstStyle>
            <a:lvl1pPr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2000" dirty="0">
                <a:latin typeface="Verdana" pitchFamily="34" charset="0"/>
                <a:ea typeface="ＭＳ Ｐゴシック" pitchFamily="50" charset="-128"/>
              </a:rPr>
              <a:t>http://content.answers.com/main/content/wp/en/6/6a/Mirror.jpeg</a:t>
            </a:r>
          </a:p>
        </p:txBody>
      </p:sp>
    </p:spTree>
    <p:extLst>
      <p:ext uri="{BB962C8B-B14F-4D97-AF65-F5344CB8AC3E}">
        <p14:creationId xmlns:p14="http://schemas.microsoft.com/office/powerpoint/2010/main" val="14215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036320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bending</a:t>
            </a:r>
            <a:r>
              <a:rPr lang="en-US" dirty="0"/>
              <a:t> of </a:t>
            </a:r>
            <a:r>
              <a:rPr lang="en-US" dirty="0" smtClean="0"/>
              <a:t>light </a:t>
            </a:r>
            <a:r>
              <a:rPr lang="en-US" dirty="0"/>
              <a:t>when they enter a </a:t>
            </a:r>
            <a:r>
              <a:rPr lang="en-US" b="1" u="sng" dirty="0">
                <a:solidFill>
                  <a:srgbClr val="FF0000"/>
                </a:solidFill>
              </a:rPr>
              <a:t>medium</a:t>
            </a:r>
            <a:r>
              <a:rPr lang="en-US" dirty="0"/>
              <a:t> where their speed is different</a:t>
            </a:r>
          </a:p>
          <a:p>
            <a:endParaRPr lang="en-US" dirty="0"/>
          </a:p>
        </p:txBody>
      </p:sp>
      <p:pic>
        <p:nvPicPr>
          <p:cNvPr id="4" name="Picture 4" descr="physics_prism-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73582"/>
            <a:ext cx="3393570" cy="277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73582"/>
            <a:ext cx="2667000" cy="294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524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38" y="152400"/>
            <a:ext cx="8229600" cy="1143000"/>
          </a:xfrm>
        </p:spPr>
        <p:txBody>
          <a:bodyPr/>
          <a:lstStyle/>
          <a:p>
            <a:r>
              <a:rPr lang="en-US" altLang="ja-JP" dirty="0">
                <a:ea typeface="ＭＳ Ｐゴシック" pitchFamily="50" charset="-128"/>
              </a:rPr>
              <a:t>Law of </a:t>
            </a:r>
            <a:r>
              <a:rPr lang="en-US" altLang="ja-JP" dirty="0" smtClean="0">
                <a:ea typeface="ＭＳ Ｐゴシック" pitchFamily="50" charset="-128"/>
              </a:rPr>
              <a:t>Refraction (Snell’s Law)</a:t>
            </a:r>
            <a:endParaRPr lang="en-US" dirty="0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03238" y="1534753"/>
            <a:ext cx="3382962" cy="2895459"/>
            <a:chOff x="336" y="1728"/>
            <a:chExt cx="2160" cy="1872"/>
          </a:xfrm>
        </p:grpSpPr>
        <p:pic>
          <p:nvPicPr>
            <p:cNvPr id="5" name="Picture 6" descr="Refraction3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43"/>
            <a:stretch>
              <a:fillRect/>
            </a:stretch>
          </p:blipFill>
          <p:spPr bwMode="auto">
            <a:xfrm>
              <a:off x="336" y="1728"/>
              <a:ext cx="2160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720" y="1728"/>
              <a:ext cx="528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882" tIns="50941" rIns="101882" bIns="50941">
              <a:spAutoFit/>
            </a:bodyPr>
            <a:lstStyle>
              <a:lvl1pPr algn="l" defTabSz="1019175"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Century Gothic" pitchFamily="34" charset="0"/>
                </a:defRPr>
              </a:lvl1pPr>
              <a:lvl2pPr marL="742950" indent="-285750" algn="l" defTabSz="1019175" eaLnBrk="0" hangingPunct="0">
                <a:spcBef>
                  <a:spcPct val="20000"/>
                </a:spcBef>
                <a:buChar char="–"/>
                <a:defRPr sz="3100">
                  <a:solidFill>
                    <a:schemeClr val="tx1"/>
                  </a:solidFill>
                  <a:latin typeface="Century Gothic" pitchFamily="34" charset="0"/>
                </a:defRPr>
              </a:lvl2pPr>
              <a:lvl3pPr marL="1143000" indent="-228600" algn="l" defTabSz="1019175" eaLnBrk="0" hangingPunct="0">
                <a:spcBef>
                  <a:spcPct val="20000"/>
                </a:spcBef>
                <a:buChar char="•"/>
                <a:defRPr sz="2700">
                  <a:solidFill>
                    <a:schemeClr val="tx1"/>
                  </a:solidFill>
                  <a:latin typeface="Century Gothic" pitchFamily="34" charset="0"/>
                </a:defRPr>
              </a:lvl3pPr>
              <a:lvl4pPr marL="1600200" indent="-228600" algn="l" defTabSz="1019175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4pPr>
              <a:lvl5pPr marL="2057400" indent="-228600" algn="l" defTabSz="1019175" eaLnBrk="0" hangingPunct="0">
                <a:spcBef>
                  <a:spcPct val="20000"/>
                </a:spcBef>
                <a:buChar char="»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5pPr>
              <a:lvl6pPr marL="2514600" indent="-228600" defTabSz="10191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6pPr>
              <a:lvl7pPr marL="2971800" indent="-228600" defTabSz="10191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7pPr>
              <a:lvl8pPr marL="3429000" indent="-228600" defTabSz="10191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8pPr>
              <a:lvl9pPr marL="3886200" indent="-228600" defTabSz="10191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ja-JP" altLang="en-US">
                  <a:latin typeface="Verdana" pitchFamily="34" charset="0"/>
                  <a:ea typeface="ＭＳ Ｐゴシック" pitchFamily="50" charset="-128"/>
                  <a:sym typeface="Symbol" pitchFamily="18" charset="2"/>
                </a:rPr>
                <a:t></a:t>
              </a:r>
              <a:r>
                <a:rPr lang="en-US" altLang="ja-JP" baseline="-25000">
                  <a:latin typeface="Verdana" pitchFamily="34" charset="0"/>
                  <a:ea typeface="ＭＳ Ｐゴシック" pitchFamily="50" charset="-128"/>
                  <a:sym typeface="Symbol" pitchFamily="18" charset="2"/>
                </a:rPr>
                <a:t>1</a:t>
              </a:r>
              <a:endParaRPr lang="en-US" altLang="ja-JP">
                <a:latin typeface="Verdana" pitchFamily="34" charset="0"/>
                <a:ea typeface="ＭＳ Ｐゴシック" pitchFamily="50" charset="-128"/>
                <a:sym typeface="Symbol" pitchFamily="18" charset="2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680" y="2784"/>
              <a:ext cx="480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882" tIns="50941" rIns="101882" bIns="50941">
              <a:spAutoFit/>
            </a:bodyPr>
            <a:lstStyle>
              <a:lvl1pPr algn="l" defTabSz="1019175"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Century Gothic" pitchFamily="34" charset="0"/>
                </a:defRPr>
              </a:lvl1pPr>
              <a:lvl2pPr marL="742950" indent="-285750" algn="l" defTabSz="1019175" eaLnBrk="0" hangingPunct="0">
                <a:spcBef>
                  <a:spcPct val="20000"/>
                </a:spcBef>
                <a:buChar char="–"/>
                <a:defRPr sz="3100">
                  <a:solidFill>
                    <a:schemeClr val="tx1"/>
                  </a:solidFill>
                  <a:latin typeface="Century Gothic" pitchFamily="34" charset="0"/>
                </a:defRPr>
              </a:lvl2pPr>
              <a:lvl3pPr marL="1143000" indent="-228600" algn="l" defTabSz="1019175" eaLnBrk="0" hangingPunct="0">
                <a:spcBef>
                  <a:spcPct val="20000"/>
                </a:spcBef>
                <a:buChar char="•"/>
                <a:defRPr sz="2700">
                  <a:solidFill>
                    <a:schemeClr val="tx1"/>
                  </a:solidFill>
                  <a:latin typeface="Century Gothic" pitchFamily="34" charset="0"/>
                </a:defRPr>
              </a:lvl3pPr>
              <a:lvl4pPr marL="1600200" indent="-228600" algn="l" defTabSz="1019175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4pPr>
              <a:lvl5pPr marL="2057400" indent="-228600" algn="l" defTabSz="1019175" eaLnBrk="0" hangingPunct="0">
                <a:spcBef>
                  <a:spcPct val="20000"/>
                </a:spcBef>
                <a:buChar char="»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5pPr>
              <a:lvl6pPr marL="2514600" indent="-228600" defTabSz="10191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6pPr>
              <a:lvl7pPr marL="2971800" indent="-228600" defTabSz="10191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7pPr>
              <a:lvl8pPr marL="3429000" indent="-228600" defTabSz="10191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8pPr>
              <a:lvl9pPr marL="3886200" indent="-228600" defTabSz="10191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>
                  <a:solidFill>
                    <a:schemeClr val="tx1"/>
                  </a:solidFill>
                  <a:latin typeface="Century Gothic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ja-JP" altLang="en-US" dirty="0">
                  <a:latin typeface="Verdana" pitchFamily="34" charset="0"/>
                  <a:ea typeface="ＭＳ Ｐゴシック" pitchFamily="50" charset="-128"/>
                  <a:sym typeface="Symbol" pitchFamily="18" charset="2"/>
                </a:rPr>
                <a:t></a:t>
              </a:r>
              <a:r>
                <a:rPr lang="en-US" altLang="ja-JP" baseline="-25000" dirty="0">
                  <a:latin typeface="Verdana" pitchFamily="34" charset="0"/>
                  <a:ea typeface="ＭＳ Ｐゴシック" pitchFamily="50" charset="-128"/>
                  <a:sym typeface="Symbol" pitchFamily="18" charset="2"/>
                </a:rPr>
                <a:t>2</a:t>
              </a:r>
              <a:endParaRPr lang="en-US" altLang="ja-JP" dirty="0">
                <a:latin typeface="Verdana" pitchFamily="34" charset="0"/>
                <a:ea typeface="ＭＳ Ｐゴシック" pitchFamily="50" charset="-128"/>
                <a:sym typeface="Symbol" pitchFamily="18" charset="2"/>
              </a:endParaRPr>
            </a:p>
          </p:txBody>
        </p:sp>
      </p:grp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910467"/>
              </p:ext>
            </p:extLst>
          </p:nvPr>
        </p:nvGraphicFramePr>
        <p:xfrm>
          <a:off x="4572000" y="1772122"/>
          <a:ext cx="3662363" cy="74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5" name="Equation" r:id="rId4" imgW="1129810" imgH="215806" progId="Equation.3">
                  <p:embed/>
                </p:oleObj>
              </mc:Choice>
              <mc:Fallback>
                <p:oleObj name="Equation" r:id="rId4" imgW="1129810" imgH="21580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772122"/>
                        <a:ext cx="3662363" cy="74247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754528"/>
              </p:ext>
            </p:extLst>
          </p:nvPr>
        </p:nvGraphicFramePr>
        <p:xfrm>
          <a:off x="503238" y="4648200"/>
          <a:ext cx="1207847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6" name="Equation" r:id="rId6" imgW="368140" imgH="393529" progId="Equation.3">
                  <p:embed/>
                </p:oleObj>
              </mc:Choice>
              <mc:Fallback>
                <p:oleObj name="Equation" r:id="rId6" imgW="368140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4648200"/>
                        <a:ext cx="1207847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057400" y="4648200"/>
            <a:ext cx="6405274" cy="176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882" tIns="50941" rIns="101882" bIns="50941">
            <a:spAutoFit/>
          </a:bodyPr>
          <a:lstStyle>
            <a:lvl1pPr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ja-JP" sz="2700" b="1" u="sng" dirty="0">
                <a:solidFill>
                  <a:srgbClr val="FF0000"/>
                </a:solidFill>
                <a:latin typeface="Verdana" pitchFamily="34" charset="0"/>
                <a:ea typeface="ＭＳ Ｐゴシック" pitchFamily="50" charset="-128"/>
              </a:rPr>
              <a:t>Index of </a:t>
            </a:r>
            <a:r>
              <a:rPr lang="en-US" altLang="ja-JP" sz="2700" b="1" u="sng" dirty="0" smtClean="0">
                <a:solidFill>
                  <a:srgbClr val="FF0000"/>
                </a:solidFill>
                <a:latin typeface="Verdana" pitchFamily="34" charset="0"/>
                <a:ea typeface="ＭＳ Ｐゴシック" pitchFamily="50" charset="-128"/>
              </a:rPr>
              <a:t>refraction (n)</a:t>
            </a:r>
            <a:r>
              <a:rPr lang="en-US" altLang="ja-JP" sz="2700" u="sng" dirty="0" smtClean="0">
                <a:latin typeface="Verdana" pitchFamily="34" charset="0"/>
                <a:ea typeface="ＭＳ Ｐゴシック" pitchFamily="50" charset="-128"/>
              </a:rPr>
              <a:t> </a:t>
            </a:r>
            <a:r>
              <a:rPr lang="en-US" altLang="ja-JP" sz="2700" dirty="0" smtClean="0">
                <a:latin typeface="Verdana" pitchFamily="34" charset="0"/>
                <a:ea typeface="ＭＳ Ｐゴシック" pitchFamily="50" charset="-128"/>
              </a:rPr>
              <a:t> </a:t>
            </a:r>
            <a:r>
              <a:rPr lang="en-US" altLang="ja-JP" sz="2700" dirty="0">
                <a:latin typeface="Verdana" pitchFamily="34" charset="0"/>
                <a:ea typeface="ＭＳ Ｐゴシック" pitchFamily="50" charset="-128"/>
              </a:rPr>
              <a:t>= ratio of the </a:t>
            </a:r>
            <a:r>
              <a:rPr lang="en-US" altLang="ja-JP" sz="2700" u="sng" dirty="0">
                <a:latin typeface="Verdana" pitchFamily="34" charset="0"/>
                <a:ea typeface="ＭＳ Ｐゴシック" pitchFamily="50" charset="-128"/>
              </a:rPr>
              <a:t>speed of light in </a:t>
            </a:r>
            <a:r>
              <a:rPr lang="en-US" altLang="ja-JP" sz="2700" u="sng" dirty="0" smtClean="0">
                <a:latin typeface="Verdana" pitchFamily="34" charset="0"/>
                <a:ea typeface="ＭＳ Ｐゴシック" pitchFamily="50" charset="-128"/>
              </a:rPr>
              <a:t>vacuum (c)</a:t>
            </a:r>
            <a:r>
              <a:rPr lang="en-US" altLang="ja-JP" sz="2700" dirty="0" smtClean="0">
                <a:latin typeface="Verdana" pitchFamily="34" charset="0"/>
                <a:ea typeface="ＭＳ Ｐゴシック" pitchFamily="50" charset="-128"/>
              </a:rPr>
              <a:t> </a:t>
            </a:r>
            <a:r>
              <a:rPr lang="en-US" altLang="ja-JP" sz="2700" dirty="0">
                <a:latin typeface="Verdana" pitchFamily="34" charset="0"/>
                <a:ea typeface="ＭＳ Ｐゴシック" pitchFamily="50" charset="-128"/>
              </a:rPr>
              <a:t>with the </a:t>
            </a:r>
            <a:r>
              <a:rPr lang="en-US" altLang="ja-JP" sz="2700" u="sng" dirty="0">
                <a:latin typeface="Verdana" pitchFamily="34" charset="0"/>
                <a:ea typeface="ＭＳ Ｐゴシック" pitchFamily="50" charset="-128"/>
              </a:rPr>
              <a:t>speed of light in a </a:t>
            </a:r>
            <a:r>
              <a:rPr lang="en-US" altLang="ja-JP" sz="2700" u="sng" dirty="0" smtClean="0">
                <a:latin typeface="Verdana" pitchFamily="34" charset="0"/>
                <a:ea typeface="ＭＳ Ｐゴシック" pitchFamily="50" charset="-128"/>
              </a:rPr>
              <a:t>material (v)</a:t>
            </a:r>
            <a:endParaRPr lang="en-US" altLang="ja-JP" sz="2700" u="sng" dirty="0"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648200" y="2796876"/>
            <a:ext cx="4022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82" tIns="50941" rIns="101882" bIns="50941">
            <a:spAutoFit/>
          </a:bodyPr>
          <a:lstStyle>
            <a:lvl1pPr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ja-JP" altLang="en-US" sz="2700" dirty="0">
                <a:latin typeface="Verdana" pitchFamily="34" charset="0"/>
                <a:ea typeface="ＭＳ Ｐゴシック" pitchFamily="50" charset="-128"/>
                <a:sym typeface="Symbol" pitchFamily="18" charset="2"/>
              </a:rPr>
              <a:t></a:t>
            </a:r>
            <a:r>
              <a:rPr lang="en-US" altLang="ja-JP" sz="2700" baseline="-25000" dirty="0">
                <a:latin typeface="Verdana" pitchFamily="34" charset="0"/>
                <a:ea typeface="ＭＳ Ｐゴシック" pitchFamily="50" charset="-128"/>
                <a:sym typeface="Symbol" pitchFamily="18" charset="2"/>
              </a:rPr>
              <a:t>1</a:t>
            </a:r>
            <a:r>
              <a:rPr lang="en-US" altLang="ja-JP" sz="2700" dirty="0">
                <a:latin typeface="Verdana" pitchFamily="34" charset="0"/>
                <a:ea typeface="ＭＳ Ｐゴシック" pitchFamily="50" charset="-128"/>
                <a:sym typeface="Symbol" pitchFamily="18" charset="2"/>
              </a:rPr>
              <a:t>=angle of incidence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652673" y="3444804"/>
            <a:ext cx="45259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82" tIns="50941" rIns="101882" bIns="50941">
            <a:spAutoFit/>
          </a:bodyPr>
          <a:lstStyle>
            <a:lvl1pPr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ja-JP" altLang="en-US" sz="2700" dirty="0">
                <a:latin typeface="Verdana" pitchFamily="34" charset="0"/>
                <a:ea typeface="ＭＳ Ｐゴシック" pitchFamily="50" charset="-128"/>
                <a:sym typeface="Symbol" pitchFamily="18" charset="2"/>
              </a:rPr>
              <a:t></a:t>
            </a:r>
            <a:r>
              <a:rPr lang="en-US" altLang="ja-JP" sz="2700" baseline="-25000" dirty="0">
                <a:latin typeface="Verdana" pitchFamily="34" charset="0"/>
                <a:ea typeface="ＭＳ Ｐゴシック" pitchFamily="50" charset="-128"/>
                <a:sym typeface="Symbol" pitchFamily="18" charset="2"/>
              </a:rPr>
              <a:t>2</a:t>
            </a:r>
            <a:r>
              <a:rPr lang="en-US" altLang="ja-JP" sz="2700" dirty="0">
                <a:latin typeface="Verdana" pitchFamily="34" charset="0"/>
                <a:ea typeface="ＭＳ Ｐゴシック" pitchFamily="50" charset="-128"/>
                <a:sym typeface="Symbol" pitchFamily="18" charset="2"/>
              </a:rPr>
              <a:t>=refracted angle</a:t>
            </a:r>
          </a:p>
        </p:txBody>
      </p:sp>
    </p:spTree>
    <p:extLst>
      <p:ext uri="{BB962C8B-B14F-4D97-AF65-F5344CB8AC3E}">
        <p14:creationId xmlns:p14="http://schemas.microsoft.com/office/powerpoint/2010/main" val="39339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" y="76200"/>
            <a:ext cx="8229600" cy="1143000"/>
          </a:xfrm>
        </p:spPr>
        <p:txBody>
          <a:bodyPr/>
          <a:lstStyle/>
          <a:p>
            <a:r>
              <a:rPr lang="en-US" dirty="0"/>
              <a:t>Total Internal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6" y="1219200"/>
            <a:ext cx="8229600" cy="655320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No refraction</a:t>
            </a:r>
            <a:r>
              <a:rPr lang="en-US" dirty="0" smtClean="0"/>
              <a:t>, purely reflection </a:t>
            </a:r>
            <a:endParaRPr lang="en-US" dirty="0"/>
          </a:p>
        </p:txBody>
      </p:sp>
      <p:pic>
        <p:nvPicPr>
          <p:cNvPr id="4" name="Picture 3" descr="1totalre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2" y="3467252"/>
            <a:ext cx="3962400" cy="26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 rot="286684">
            <a:off x="3381143" y="2933853"/>
            <a:ext cx="479093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35557" y="1981200"/>
            <a:ext cx="2037093" cy="93508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Total internal reflection</a:t>
            </a:r>
            <a:endParaRPr lang="en-US" sz="24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2" y="1925825"/>
            <a:ext cx="3149595" cy="405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400799" y="5957860"/>
            <a:ext cx="2037093" cy="56009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Fiber optics</a:t>
            </a:r>
            <a:endParaRPr lang="en-US" sz="24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1157"/>
            <a:ext cx="20193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649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1143000"/>
          </a:xfrm>
        </p:spPr>
        <p:txBody>
          <a:bodyPr/>
          <a:lstStyle/>
          <a:p>
            <a:r>
              <a:rPr lang="en-US" dirty="0" smtClean="0"/>
              <a:t>Diffraction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11252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rgbClr val="FF0000"/>
                </a:solidFill>
              </a:rPr>
              <a:t>bending</a:t>
            </a:r>
            <a:r>
              <a:rPr lang="en-US" dirty="0"/>
              <a:t> of </a:t>
            </a:r>
            <a:r>
              <a:rPr lang="en-US" dirty="0" smtClean="0"/>
              <a:t>light </a:t>
            </a:r>
            <a:r>
              <a:rPr lang="en-US" b="1" u="sng" dirty="0">
                <a:solidFill>
                  <a:srgbClr val="FF0000"/>
                </a:solidFill>
              </a:rPr>
              <a:t>around small obstacles </a:t>
            </a:r>
            <a:r>
              <a:rPr lang="en-US" dirty="0"/>
              <a:t>and the spreading out of </a:t>
            </a:r>
            <a:r>
              <a:rPr lang="en-US" dirty="0" smtClean="0"/>
              <a:t>light </a:t>
            </a:r>
            <a:r>
              <a:rPr lang="en-US" dirty="0"/>
              <a:t>beyond </a:t>
            </a:r>
            <a:r>
              <a:rPr lang="en-US" b="1" u="sng" dirty="0">
                <a:solidFill>
                  <a:srgbClr val="FF0000"/>
                </a:solidFill>
              </a:rPr>
              <a:t>small openings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2" r="44842"/>
          <a:stretch/>
        </p:blipFill>
        <p:spPr bwMode="auto">
          <a:xfrm>
            <a:off x="457200" y="3039760"/>
            <a:ext cx="3810000" cy="358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 descr="http://hyperphysics.phy-astr.gsu.edu/hbase/phyopt/phopic/bardi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81400"/>
            <a:ext cx="3886200" cy="2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096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/>
          <a:lstStyle/>
          <a:p>
            <a:r>
              <a:rPr lang="en-US" dirty="0" smtClean="0"/>
              <a:t>Interference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473" y="1436717"/>
            <a:ext cx="8229600" cy="579120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superposition</a:t>
            </a:r>
            <a:r>
              <a:rPr lang="en-US" dirty="0" smtClean="0"/>
              <a:t> of waves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40000"/>
          </a:blip>
          <a:srcRect t="3166"/>
          <a:stretch>
            <a:fillRect/>
          </a:stretch>
        </p:blipFill>
        <p:spPr bwMode="auto">
          <a:xfrm>
            <a:off x="1828800" y="2438400"/>
            <a:ext cx="5410200" cy="405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7710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1143000"/>
          </a:xfrm>
        </p:spPr>
        <p:txBody>
          <a:bodyPr/>
          <a:lstStyle/>
          <a:p>
            <a:r>
              <a:rPr lang="en-US" dirty="0" smtClean="0"/>
              <a:t>Interference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490" y="1676400"/>
            <a:ext cx="4495800" cy="255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90" y="1676400"/>
            <a:ext cx="349284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220800">
            <a:off x="163858" y="4441319"/>
            <a:ext cx="2115427" cy="1322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6890" y="4419600"/>
            <a:ext cx="2743200" cy="182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82490" y="45720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978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r>
              <a:rPr lang="en-US" dirty="0" smtClean="0"/>
              <a:t>Mechanical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600200"/>
            <a:ext cx="8229600" cy="1219200"/>
          </a:xfrm>
        </p:spPr>
        <p:txBody>
          <a:bodyPr>
            <a:normAutofit/>
          </a:bodyPr>
          <a:lstStyle/>
          <a:p>
            <a:r>
              <a:rPr lang="en-US" sz="2800" b="1" u="sng" dirty="0" smtClean="0">
                <a:solidFill>
                  <a:srgbClr val="FF0000"/>
                </a:solidFill>
              </a:rPr>
              <a:t>Period (T)</a:t>
            </a:r>
            <a:r>
              <a:rPr lang="en-US" sz="2800" dirty="0" smtClean="0"/>
              <a:t> – time of a complete cycle</a:t>
            </a:r>
          </a:p>
          <a:p>
            <a:r>
              <a:rPr lang="en-US" sz="2800" b="1" u="sng" dirty="0" smtClean="0">
                <a:solidFill>
                  <a:srgbClr val="FF0000"/>
                </a:solidFill>
              </a:rPr>
              <a:t>Frequency (f) </a:t>
            </a:r>
            <a:r>
              <a:rPr lang="en-US" sz="2800" dirty="0" smtClean="0"/>
              <a:t>– number of cycle per unit time </a:t>
            </a:r>
            <a:endParaRPr lang="en-US" sz="2800" dirty="0"/>
          </a:p>
        </p:txBody>
      </p:sp>
      <p:sp>
        <p:nvSpPr>
          <p:cNvPr id="4" name="AutoShape 4" descr="http://hyperphysics.phy-astr.gsu.edu/hbase/sound/imgsou/pond3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43200" y="4572000"/>
            <a:ext cx="533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http://hyperphysics.phy-astr.gsu.edu/hbase/sound/imgsou/wplt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02045" y="3234363"/>
            <a:ext cx="5943600" cy="290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801693"/>
              </p:ext>
            </p:extLst>
          </p:nvPr>
        </p:nvGraphicFramePr>
        <p:xfrm>
          <a:off x="6705600" y="3505200"/>
          <a:ext cx="1587500" cy="1540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Equation" r:id="rId4" imgW="431640" imgH="419040" progId="Equation.3">
                  <p:embed/>
                </p:oleObj>
              </mc:Choice>
              <mc:Fallback>
                <p:oleObj name="Equation" r:id="rId4" imgW="43164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05600" y="3505200"/>
                        <a:ext cx="1587500" cy="1540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3236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r>
              <a:rPr lang="en-US" altLang="ja-JP" dirty="0">
                <a:ea typeface="ＭＳ Ｐゴシック" pitchFamily="50" charset="-128"/>
              </a:rPr>
              <a:t>Polarization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1036320"/>
          </a:xfrm>
        </p:spPr>
        <p:txBody>
          <a:bodyPr/>
          <a:lstStyle/>
          <a:p>
            <a:r>
              <a:rPr lang="en-US" altLang="ja-JP" dirty="0">
                <a:ea typeface="ＭＳ Ｐゴシック" pitchFamily="50" charset="-128"/>
              </a:rPr>
              <a:t>The process by which light is limited to </a:t>
            </a:r>
            <a:r>
              <a:rPr lang="en-US" altLang="ja-JP" b="1" u="sng" dirty="0">
                <a:solidFill>
                  <a:srgbClr val="FF0000"/>
                </a:solidFill>
                <a:ea typeface="ＭＳ Ｐゴシック" pitchFamily="50" charset="-128"/>
              </a:rPr>
              <a:t>vibrate</a:t>
            </a:r>
            <a:r>
              <a:rPr lang="en-US" altLang="ja-JP" dirty="0">
                <a:ea typeface="ＭＳ Ｐゴシック" pitchFamily="50" charset="-128"/>
              </a:rPr>
              <a:t> in </a:t>
            </a:r>
            <a:r>
              <a:rPr lang="en-US" altLang="ja-JP" b="1" u="sng" dirty="0">
                <a:solidFill>
                  <a:srgbClr val="FF0000"/>
                </a:solidFill>
                <a:ea typeface="ＭＳ Ｐゴシック" pitchFamily="50" charset="-128"/>
              </a:rPr>
              <a:t>particular </a:t>
            </a:r>
            <a:r>
              <a:rPr lang="en-US" altLang="ja-JP" b="1" u="sng" dirty="0" smtClean="0">
                <a:solidFill>
                  <a:srgbClr val="FF0000"/>
                </a:solidFill>
                <a:ea typeface="ＭＳ Ｐゴシック" pitchFamily="50" charset="-128"/>
              </a:rPr>
              <a:t>direction </a:t>
            </a:r>
            <a:endParaRPr lang="en-US" altLang="ja-JP" b="1" u="sng" dirty="0">
              <a:solidFill>
                <a:srgbClr val="FF0000"/>
              </a:solidFill>
              <a:ea typeface="ＭＳ Ｐゴシック" pitchFamily="50" charset="-128"/>
            </a:endParaRPr>
          </a:p>
          <a:p>
            <a:endParaRPr lang="en-US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2590800"/>
            <a:ext cx="443647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42454" y="4541520"/>
            <a:ext cx="3643746" cy="193548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 light  </a:t>
            </a:r>
            <a:r>
              <a:rPr lang="en-US" dirty="0" smtClean="0">
                <a:sym typeface="Symbol"/>
              </a:rPr>
              <a:t> </a:t>
            </a:r>
            <a:r>
              <a:rPr lang="en-US" b="1" u="sng" dirty="0" smtClean="0">
                <a:solidFill>
                  <a:srgbClr val="FF0000"/>
                </a:solidFill>
                <a:sym typeface="Symbol"/>
              </a:rPr>
              <a:t>not polarize</a:t>
            </a:r>
            <a:r>
              <a:rPr lang="en-US" dirty="0" smtClean="0">
                <a:sym typeface="Symbol"/>
              </a:rPr>
              <a:t> (E-field  </a:t>
            </a:r>
            <a:r>
              <a:rPr lang="en-US" b="1" u="sng" dirty="0" smtClean="0">
                <a:solidFill>
                  <a:srgbClr val="FF0000"/>
                </a:solidFill>
                <a:sym typeface="Symbol"/>
              </a:rPr>
              <a:t>all direction</a:t>
            </a:r>
            <a:r>
              <a:rPr lang="en-US" dirty="0" smtClean="0">
                <a:sym typeface="Symbol"/>
              </a:rPr>
              <a:t>)</a:t>
            </a:r>
          </a:p>
          <a:p>
            <a:r>
              <a:rPr lang="en-US" dirty="0" smtClean="0">
                <a:sym typeface="Symbol"/>
              </a:rPr>
              <a:t>For simplicity shows E-field only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5" y="2772579"/>
            <a:ext cx="1143000" cy="141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492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itchFamily="50" charset="-128"/>
              </a:rPr>
              <a:t>Polarization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41575"/>
            <a:ext cx="85058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71525" y="5664200"/>
            <a:ext cx="3436938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82" tIns="50941" rIns="101882" bIns="50941">
            <a:spAutoFit/>
          </a:bodyPr>
          <a:lstStyle>
            <a:lvl1pPr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ja-JP" sz="3100">
                <a:latin typeface="Verdana" pitchFamily="34" charset="0"/>
                <a:ea typeface="ＭＳ Ｐゴシック" pitchFamily="50" charset="-128"/>
              </a:rPr>
              <a:t>No polarizer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962525" y="5664200"/>
            <a:ext cx="3436938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82" tIns="50941" rIns="101882" bIns="50941">
            <a:spAutoFit/>
          </a:bodyPr>
          <a:lstStyle>
            <a:lvl1pPr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ja-JP" sz="3100">
                <a:latin typeface="Verdana" pitchFamily="34" charset="0"/>
                <a:ea typeface="ＭＳ Ｐゴシック" pitchFamily="50" charset="-128"/>
              </a:rPr>
              <a:t>With Polarizer</a:t>
            </a:r>
          </a:p>
        </p:txBody>
      </p:sp>
    </p:spTree>
    <p:extLst>
      <p:ext uri="{BB962C8B-B14F-4D97-AF65-F5344CB8AC3E}">
        <p14:creationId xmlns:p14="http://schemas.microsoft.com/office/powerpoint/2010/main" val="12396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133600"/>
            <a:ext cx="8229600" cy="1143000"/>
          </a:xfrm>
        </p:spPr>
        <p:txBody>
          <a:bodyPr/>
          <a:lstStyle/>
          <a:p>
            <a:pPr algn="r"/>
            <a:r>
              <a:rPr lang="en-US" dirty="0" smtClean="0"/>
              <a:t>Optical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3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193" y="5410200"/>
            <a:ext cx="3296314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Mirror</a:t>
            </a:r>
          </a:p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b="1" u="sng" dirty="0" smtClean="0">
                <a:solidFill>
                  <a:srgbClr val="FF0000"/>
                </a:solidFill>
              </a:rPr>
              <a:t>reflecting</a:t>
            </a:r>
            <a:r>
              <a:rPr lang="en-US" dirty="0" smtClean="0"/>
              <a:t> surface)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103480" y="5410200"/>
            <a:ext cx="3296314" cy="1447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dirty="0" smtClean="0"/>
              <a:t>Lenses</a:t>
            </a:r>
          </a:p>
          <a:p>
            <a:pPr marL="0" indent="0" algn="ctr">
              <a:buFont typeface="Wingdings 2"/>
              <a:buNone/>
            </a:pPr>
            <a:r>
              <a:rPr lang="en-US" dirty="0" smtClean="0"/>
              <a:t>(</a:t>
            </a:r>
            <a:r>
              <a:rPr lang="en-US" b="1" u="sng" dirty="0" smtClean="0">
                <a:solidFill>
                  <a:srgbClr val="FF0000"/>
                </a:solidFill>
              </a:rPr>
              <a:t>refracting</a:t>
            </a:r>
            <a:r>
              <a:rPr lang="en-US" dirty="0" smtClean="0"/>
              <a:t> surface)</a:t>
            </a:r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8" y="1869281"/>
            <a:ext cx="2857500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4522243" y="1869281"/>
            <a:ext cx="3848100" cy="3467100"/>
            <a:chOff x="2362200" y="2133600"/>
            <a:chExt cx="5105400" cy="4267200"/>
          </a:xfrm>
        </p:grpSpPr>
        <p:pic>
          <p:nvPicPr>
            <p:cNvPr id="13" name="Picture 2" descr="http://hyperphysics.phy-astr.gsu.edu/hbase/geoopt/imggo/imgfor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9" r="27386"/>
            <a:stretch/>
          </p:blipFill>
          <p:spPr bwMode="auto">
            <a:xfrm>
              <a:off x="2590800" y="2133600"/>
              <a:ext cx="4378037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362200" y="2133600"/>
              <a:ext cx="1752600" cy="1600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77000" y="2286000"/>
              <a:ext cx="990600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76800" y="5562600"/>
              <a:ext cx="1447800" cy="647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70194" y="381000"/>
            <a:ext cx="8229600" cy="1143000"/>
          </a:xfrm>
        </p:spPr>
        <p:txBody>
          <a:bodyPr/>
          <a:lstStyle/>
          <a:p>
            <a:r>
              <a:rPr lang="en-US" dirty="0" smtClean="0"/>
              <a:t>Mirror vs Lens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0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143000"/>
          </a:xfrm>
        </p:spPr>
        <p:txBody>
          <a:bodyPr/>
          <a:lstStyle/>
          <a:p>
            <a:r>
              <a:rPr lang="en-US" dirty="0" smtClean="0"/>
              <a:t>Mirrors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781" y="6050972"/>
            <a:ext cx="2743200" cy="51954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concave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84273" y="6027593"/>
            <a:ext cx="27432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convex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4" name="Picture 5" descr="45031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31" y="1853911"/>
            <a:ext cx="3771900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02504" y="5479761"/>
            <a:ext cx="41830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82" tIns="50941" rIns="101882" bIns="50941">
            <a:spAutoFit/>
          </a:bodyPr>
          <a:lstStyle>
            <a:lvl1pPr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300" dirty="0">
                <a:latin typeface="Verdana" pitchFamily="34" charset="0"/>
                <a:ea typeface="ＭＳ Ｐゴシック" pitchFamily="50" charset="-128"/>
              </a:rPr>
              <a:t>http://www.dkimages.com/discover/previews/862/45031168.JPG</a:t>
            </a:r>
          </a:p>
        </p:txBody>
      </p:sp>
      <p:pic>
        <p:nvPicPr>
          <p:cNvPr id="17" name="Picture 4" descr="450311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53911"/>
            <a:ext cx="3429000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326062" y="5494625"/>
            <a:ext cx="34369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82" tIns="50941" rIns="101882" bIns="50941">
            <a:spAutoFit/>
          </a:bodyPr>
          <a:lstStyle>
            <a:lvl1pPr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300" dirty="0">
                <a:latin typeface="Verdana" pitchFamily="34" charset="0"/>
                <a:ea typeface="ＭＳ Ｐゴシック" pitchFamily="50" charset="-128"/>
              </a:rPr>
              <a:t>http://www.dkimages.com/discover/previews/862/45031175.JPG</a:t>
            </a:r>
          </a:p>
        </p:txBody>
      </p:sp>
    </p:spTree>
    <p:extLst>
      <p:ext uri="{BB962C8B-B14F-4D97-AF65-F5344CB8AC3E}">
        <p14:creationId xmlns:p14="http://schemas.microsoft.com/office/powerpoint/2010/main" val="2425318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Lenses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5105400"/>
            <a:ext cx="2895600" cy="145559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Converging / positive lens </a:t>
            </a:r>
          </a:p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b="1" u="sng" dirty="0" smtClean="0">
                <a:solidFill>
                  <a:srgbClr val="FF0000"/>
                </a:solidFill>
              </a:rPr>
              <a:t>thicker</a:t>
            </a:r>
            <a:r>
              <a:rPr lang="en-US" dirty="0" smtClean="0"/>
              <a:t> in the middle)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784273" y="5181600"/>
            <a:ext cx="2743200" cy="1379393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dirty="0" smtClean="0"/>
              <a:t>Diverging/ negative lens</a:t>
            </a:r>
          </a:p>
          <a:p>
            <a:pPr marL="0" indent="0" algn="ctr">
              <a:buFont typeface="Wingdings 2"/>
              <a:buNone/>
            </a:pPr>
            <a:r>
              <a:rPr lang="en-US" dirty="0" smtClean="0"/>
              <a:t>(</a:t>
            </a:r>
            <a:r>
              <a:rPr lang="en-US" b="1" u="sng" dirty="0" smtClean="0">
                <a:solidFill>
                  <a:srgbClr val="FF0000"/>
                </a:solidFill>
              </a:rPr>
              <a:t>thinner</a:t>
            </a:r>
            <a:r>
              <a:rPr lang="en-US" dirty="0" smtClean="0"/>
              <a:t> in the middle)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2057400" cy="2384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63" y="2521094"/>
            <a:ext cx="2225820" cy="222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491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3" y="152400"/>
            <a:ext cx="8229600" cy="1143000"/>
          </a:xfrm>
        </p:spPr>
        <p:txBody>
          <a:bodyPr/>
          <a:lstStyle/>
          <a:p>
            <a:r>
              <a:rPr lang="en-US" dirty="0" smtClean="0"/>
              <a:t>Real vs. virtual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99" y="5486400"/>
            <a:ext cx="3581400" cy="11679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Real image </a:t>
            </a:r>
            <a:r>
              <a:rPr lang="en-US" dirty="0" smtClean="0"/>
              <a:t>– light does </a:t>
            </a:r>
            <a:r>
              <a:rPr lang="en-US" b="1" u="sng" dirty="0" smtClean="0">
                <a:solidFill>
                  <a:srgbClr val="FF0000"/>
                </a:solidFill>
              </a:rPr>
              <a:t>emanate</a:t>
            </a:r>
            <a:r>
              <a:rPr lang="en-US" dirty="0" smtClean="0"/>
              <a:t> from the image point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7828" y="5347855"/>
            <a:ext cx="4267200" cy="118872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Virtual image </a:t>
            </a:r>
            <a:r>
              <a:rPr lang="en-US" dirty="0" smtClean="0"/>
              <a:t>– light does </a:t>
            </a:r>
            <a:r>
              <a:rPr lang="en-US" b="1" u="sng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actually </a:t>
            </a:r>
            <a:r>
              <a:rPr lang="en-US" b="1" u="sng" dirty="0" smtClean="0">
                <a:solidFill>
                  <a:srgbClr val="FF0000"/>
                </a:solidFill>
              </a:rPr>
              <a:t>emanate</a:t>
            </a:r>
            <a:r>
              <a:rPr lang="en-US" dirty="0" smtClean="0"/>
              <a:t> from the image point</a:t>
            </a:r>
            <a:endParaRPr lang="en-US" dirty="0"/>
          </a:p>
        </p:txBody>
      </p:sp>
      <p:pic>
        <p:nvPicPr>
          <p:cNvPr id="20484" name="Picture 4" descr="http://hyperphysics.phy-astr.gsu.edu/hbase/geoopt/imggo/raymir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2" r="56427" b="29467"/>
          <a:stretch/>
        </p:blipFill>
        <p:spPr bwMode="auto">
          <a:xfrm>
            <a:off x="4767448" y="1169776"/>
            <a:ext cx="3870742" cy="24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28600" y="1336029"/>
            <a:ext cx="4267199" cy="2140527"/>
            <a:chOff x="249383" y="2452252"/>
            <a:chExt cx="4267199" cy="1898075"/>
          </a:xfrm>
        </p:grpSpPr>
        <p:pic>
          <p:nvPicPr>
            <p:cNvPr id="20486" name="Picture 6" descr="http://hyperphysics.phy-astr.gsu.edu/hbase/geoopt/imggo/raymir.g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33" t="11285" r="9368" b="53821"/>
            <a:stretch/>
          </p:blipFill>
          <p:spPr bwMode="auto">
            <a:xfrm>
              <a:off x="249383" y="2452252"/>
              <a:ext cx="4267199" cy="189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143000" y="2452252"/>
              <a:ext cx="1447800" cy="290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6" descr="http://hyperphysics.phy-astr.gsu.edu/hbase/geoopt/imggo/realimg2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54298" y="3124200"/>
            <a:ext cx="3815804" cy="208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hyperphysics.phy-astr.gsu.edu/hbase/geoopt/imggo/virt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448" y="3285401"/>
            <a:ext cx="4017580" cy="19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122217" y="1336029"/>
            <a:ext cx="1447800" cy="48698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mirror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600" y="2804408"/>
            <a:ext cx="1447800" cy="48698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lens</a:t>
            </a:r>
            <a:endParaRPr lang="en-US" dirty="0" smtClean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600" y="1265614"/>
            <a:ext cx="1447800" cy="48698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mirror</a:t>
            </a:r>
            <a:endParaRPr lang="en-US" dirty="0" smtClean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953000" y="2942014"/>
            <a:ext cx="1447800" cy="48698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lens</a:t>
            </a:r>
            <a:endParaRPr lang="en-US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28600" y="97677"/>
            <a:ext cx="8556428" cy="435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b="1" u="sng" dirty="0" smtClean="0"/>
              <a:t>Note the difference between mirrors and lenses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0752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Upright/erect vs. Inverted Images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628" y="5874327"/>
            <a:ext cx="3581400" cy="7869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Upright/erect image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11780" y="5791200"/>
            <a:ext cx="42672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Inverted image</a:t>
            </a:r>
            <a:endParaRPr lang="en-US" dirty="0"/>
          </a:p>
        </p:txBody>
      </p:sp>
      <p:pic>
        <p:nvPicPr>
          <p:cNvPr id="6" name="Picture 4" descr="http://hyperphysics.phy-astr.gsu.edu/hbase/geoopt/imggo/raymir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2" r="56427" b="29467"/>
          <a:stretch/>
        </p:blipFill>
        <p:spPr bwMode="auto">
          <a:xfrm>
            <a:off x="395656" y="1447800"/>
            <a:ext cx="3795344" cy="238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912672" y="1507876"/>
            <a:ext cx="3809999" cy="1973008"/>
            <a:chOff x="249383" y="2452252"/>
            <a:chExt cx="4267199" cy="1898075"/>
          </a:xfrm>
        </p:grpSpPr>
        <p:pic>
          <p:nvPicPr>
            <p:cNvPr id="8" name="Picture 6" descr="http://hyperphysics.phy-astr.gsu.edu/hbase/geoopt/imggo/raymir.g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33" t="11285" r="9368" b="53821"/>
            <a:stretch/>
          </p:blipFill>
          <p:spPr bwMode="auto">
            <a:xfrm>
              <a:off x="249383" y="2452252"/>
              <a:ext cx="4267199" cy="189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143000" y="2452252"/>
              <a:ext cx="1447800" cy="290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6" descr="http://hyperphysics.phy-astr.gsu.edu/hbase/geoopt/imggo/realimg2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163176" y="3480884"/>
            <a:ext cx="3815804" cy="208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hyperphysics.phy-astr.gsu.edu/hbase/geoopt/imggo/virt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" y="3835439"/>
            <a:ext cx="4017580" cy="19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96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28600"/>
            <a:ext cx="4401166" cy="1219200"/>
          </a:xfrm>
        </p:spPr>
        <p:txBody>
          <a:bodyPr/>
          <a:lstStyle/>
          <a:p>
            <a:r>
              <a:rPr lang="en-US" dirty="0" smtClean="0"/>
              <a:t>Convex Mirror</a:t>
            </a:r>
            <a:endParaRPr lang="en-US" dirty="0"/>
          </a:p>
        </p:txBody>
      </p:sp>
      <p:pic>
        <p:nvPicPr>
          <p:cNvPr id="4" name="Picture 3" descr="convex_mirror_stre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41766"/>
            <a:ext cx="3635375" cy="281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52613" y="5852863"/>
            <a:ext cx="1706562" cy="3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882" tIns="50941" rIns="101882" bIns="50941" anchor="ctr">
            <a:spAutoFit/>
          </a:bodyPr>
          <a:lstStyle>
            <a:lvl1pPr algn="l" defTabSz="1019175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algn="l" defTabSz="1019175" eaLnBrk="0" hangingPunct="0">
              <a:spcBef>
                <a:spcPct val="20000"/>
              </a:spcBef>
              <a:buChar char="–"/>
              <a:defRPr sz="31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algn="l" defTabSz="1019175" eaLnBrk="0" hangingPunct="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algn="l" defTabSz="1019175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algn="l" defTabSz="1019175" eaLnBrk="0" hangingPunct="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300" dirty="0">
                <a:latin typeface="Verdana" pitchFamily="34" charset="0"/>
                <a:ea typeface="ＭＳ Ｐゴシック" pitchFamily="50" charset="-128"/>
              </a:rPr>
              <a:t>www.moby.com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953000" y="3487359"/>
            <a:ext cx="3957822" cy="1722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Virtual</a:t>
            </a:r>
          </a:p>
          <a:p>
            <a:r>
              <a:rPr lang="en-US" dirty="0" smtClean="0"/>
              <a:t>Upright</a:t>
            </a:r>
          </a:p>
          <a:p>
            <a:r>
              <a:rPr lang="en-US" dirty="0" smtClean="0"/>
              <a:t>Smaller magnification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2" name="Picture 4" descr="http://hyperphysics.phy-astr.gsu.edu/hbase/geoopt/imggo/raymir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2" r="56427" b="29467"/>
          <a:stretch/>
        </p:blipFill>
        <p:spPr bwMode="auto">
          <a:xfrm>
            <a:off x="4629767" y="533400"/>
            <a:ext cx="4251742" cy="266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02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914400"/>
          </a:xfrm>
        </p:spPr>
        <p:txBody>
          <a:bodyPr/>
          <a:lstStyle/>
          <a:p>
            <a:r>
              <a:rPr lang="en-US" dirty="0" smtClean="0"/>
              <a:t>Concave Mirror</a:t>
            </a:r>
            <a:endParaRPr lang="en-US" dirty="0"/>
          </a:p>
        </p:txBody>
      </p:sp>
      <p:pic>
        <p:nvPicPr>
          <p:cNvPr id="4" name="Picture 3" descr="Sky+Mirr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52400"/>
            <a:ext cx="2133600" cy="233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://hyperphysics.phy-astr.gsu.edu/hbase/geoopt/imggo/raymir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3" t="1892" r="9368" b="53820"/>
          <a:stretch/>
        </p:blipFill>
        <p:spPr bwMode="auto">
          <a:xfrm>
            <a:off x="539732" y="1776930"/>
            <a:ext cx="3748249" cy="23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://hyperphysics.phy-astr.gsu.edu/hbase/geoopt/imggo/raymir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48"/>
          <a:stretch/>
        </p:blipFill>
        <p:spPr bwMode="auto">
          <a:xfrm>
            <a:off x="609601" y="4267200"/>
            <a:ext cx="4114800" cy="22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287981" y="1669428"/>
            <a:ext cx="3957822" cy="1722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real</a:t>
            </a:r>
          </a:p>
          <a:p>
            <a:r>
              <a:rPr lang="en-US" dirty="0" smtClean="0"/>
              <a:t>inverted</a:t>
            </a:r>
          </a:p>
          <a:p>
            <a:r>
              <a:rPr lang="en-US" dirty="0" smtClean="0"/>
              <a:t>Smaller magnification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24401" y="4524979"/>
            <a:ext cx="3957822" cy="1722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virtual</a:t>
            </a:r>
          </a:p>
          <a:p>
            <a:r>
              <a:rPr lang="en-US" dirty="0" smtClean="0"/>
              <a:t>Upright/erect</a:t>
            </a:r>
          </a:p>
          <a:p>
            <a:r>
              <a:rPr lang="en-US" dirty="0" smtClean="0"/>
              <a:t>larger magnification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86441" y="1302271"/>
            <a:ext cx="2255124" cy="6470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“Far” object</a:t>
            </a:r>
          </a:p>
          <a:p>
            <a:pPr marL="0" indent="0" algn="ctr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28600" y="4229748"/>
            <a:ext cx="2255124" cy="647052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“Near” object</a:t>
            </a:r>
          </a:p>
          <a:p>
            <a:pPr marL="0" indent="0" algn="ctr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67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r>
              <a:rPr lang="en-US" dirty="0" smtClean="0"/>
              <a:t>Mechanical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600200"/>
            <a:ext cx="8229600" cy="1219200"/>
          </a:xfrm>
        </p:spPr>
        <p:txBody>
          <a:bodyPr>
            <a:normAutofit/>
          </a:bodyPr>
          <a:lstStyle/>
          <a:p>
            <a:r>
              <a:rPr lang="en-US" sz="2800" b="1" u="sng" dirty="0" smtClean="0">
                <a:solidFill>
                  <a:srgbClr val="FF0000"/>
                </a:solidFill>
              </a:rPr>
              <a:t>Wave velocity (v) </a:t>
            </a:r>
            <a:r>
              <a:rPr lang="en-US" sz="2800" dirty="0" smtClean="0"/>
              <a:t>– measure of the fastest of the wave propagation  </a:t>
            </a:r>
            <a:endParaRPr lang="en-US" sz="2800" dirty="0"/>
          </a:p>
        </p:txBody>
      </p:sp>
      <p:sp>
        <p:nvSpPr>
          <p:cNvPr id="4" name="AutoShape 4" descr="http://hyperphysics.phy-astr.gsu.edu/hbase/sound/imgsou/pond3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43200" y="4572000"/>
            <a:ext cx="533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523089"/>
              </p:ext>
            </p:extLst>
          </p:nvPr>
        </p:nvGraphicFramePr>
        <p:xfrm>
          <a:off x="684752" y="2819400"/>
          <a:ext cx="7296512" cy="1229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0" name="Equation" r:id="rId3" imgW="2489040" imgH="419040" progId="Equation.3">
                  <p:embed/>
                </p:oleObj>
              </mc:Choice>
              <mc:Fallback>
                <p:oleObj name="Equation" r:id="rId3" imgW="248904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752" y="2819400"/>
                        <a:ext cx="7296512" cy="1229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http://hyperphysics.phy-astr.gsu.edu/hbase/sound/imgsou/pond3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9" t="3339" r="-2072" b="66041"/>
          <a:stretch/>
        </p:blipFill>
        <p:spPr bwMode="auto">
          <a:xfrm>
            <a:off x="1143000" y="4267200"/>
            <a:ext cx="6809509" cy="22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4091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229600" cy="1143000"/>
          </a:xfrm>
        </p:spPr>
        <p:txBody>
          <a:bodyPr/>
          <a:lstStyle/>
          <a:p>
            <a:r>
              <a:rPr lang="en-US" dirty="0" smtClean="0"/>
              <a:t>Converging (positive) lens</a:t>
            </a:r>
            <a:endParaRPr lang="en-US" dirty="0"/>
          </a:p>
        </p:txBody>
      </p:sp>
      <p:pic>
        <p:nvPicPr>
          <p:cNvPr id="4" name="Picture 4" descr="http://hyperphysics.phy-astr.gsu.edu/hbase/geoopt/imggo/virt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10667"/>
            <a:ext cx="4017580" cy="19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hyperphysics.phy-astr.gsu.edu/hbase/geoopt/imggo/realimg2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56849" y="4114800"/>
            <a:ext cx="3815804" cy="208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2011993"/>
            <a:ext cx="3957822" cy="1722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Virtual</a:t>
            </a:r>
          </a:p>
          <a:p>
            <a:r>
              <a:rPr lang="en-US" dirty="0" smtClean="0"/>
              <a:t>Upright/erect</a:t>
            </a:r>
          </a:p>
          <a:p>
            <a:r>
              <a:rPr lang="en-US" dirty="0" smtClean="0"/>
              <a:t>Larger magnification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105400" y="4343400"/>
            <a:ext cx="3957822" cy="1722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Real</a:t>
            </a:r>
          </a:p>
          <a:p>
            <a:r>
              <a:rPr lang="en-US" dirty="0" smtClean="0"/>
              <a:t>inverted</a:t>
            </a:r>
          </a:p>
          <a:p>
            <a:r>
              <a:rPr lang="en-US" dirty="0" smtClean="0"/>
              <a:t>Larger magnification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10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Diverging (negative) lens</a:t>
            </a:r>
            <a:endParaRPr lang="en-US" dirty="0"/>
          </a:p>
        </p:txBody>
      </p:sp>
      <p:pic>
        <p:nvPicPr>
          <p:cNvPr id="29698" name="Picture 2" descr="http://hyperphysics.phy-astr.gsu.edu/hbase/geoopt/imggo/virt4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1" t="58671"/>
          <a:stretch/>
        </p:blipFill>
        <p:spPr bwMode="auto">
          <a:xfrm>
            <a:off x="152400" y="2362200"/>
            <a:ext cx="407902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00600" y="2586644"/>
            <a:ext cx="3957822" cy="1722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virtual</a:t>
            </a:r>
          </a:p>
          <a:p>
            <a:r>
              <a:rPr lang="en-US" dirty="0" smtClean="0"/>
              <a:t>Upright/erect</a:t>
            </a:r>
          </a:p>
          <a:p>
            <a:r>
              <a:rPr lang="en-US" dirty="0" smtClean="0"/>
              <a:t>smaller magnification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71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0782"/>
            <a:ext cx="8686800" cy="1143000"/>
          </a:xfrm>
        </p:spPr>
        <p:txBody>
          <a:bodyPr>
            <a:no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Photoelectric </a:t>
            </a:r>
            <a:r>
              <a:rPr lang="en-US" altLang="ja-JP" sz="4000" dirty="0" smtClean="0"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Effect (Light as Particle)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800600"/>
            <a:ext cx="8229600" cy="1676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Ejection of electrons from a material’s surface in the presence of </a:t>
            </a:r>
            <a:r>
              <a:rPr lang="en-US" b="1" u="sng" dirty="0" smtClean="0">
                <a:solidFill>
                  <a:srgbClr val="FF0000"/>
                </a:solidFill>
              </a:rPr>
              <a:t>light</a:t>
            </a:r>
            <a:r>
              <a:rPr lang="en-US" dirty="0" smtClean="0"/>
              <a:t> (EM radiation) </a:t>
            </a:r>
          </a:p>
          <a:p>
            <a:r>
              <a:rPr lang="en-US" dirty="0"/>
              <a:t>Shows that light </a:t>
            </a:r>
            <a:r>
              <a:rPr lang="en-US" dirty="0" smtClean="0"/>
              <a:t>energy </a:t>
            </a:r>
            <a:r>
              <a:rPr lang="en-US" dirty="0"/>
              <a:t>is </a:t>
            </a:r>
            <a:r>
              <a:rPr lang="en-US" b="1" u="sng" dirty="0">
                <a:solidFill>
                  <a:srgbClr val="FF0000"/>
                </a:solidFill>
              </a:rPr>
              <a:t>quantized</a:t>
            </a:r>
            <a:r>
              <a:rPr lang="en-US" dirty="0"/>
              <a:t> </a:t>
            </a:r>
            <a:r>
              <a:rPr lang="en-US" dirty="0" smtClean="0">
                <a:sym typeface="Symbol"/>
              </a:rPr>
              <a:t> </a:t>
            </a:r>
            <a:r>
              <a:rPr lang="en-US" dirty="0">
                <a:sym typeface="Symbol"/>
              </a:rPr>
              <a:t>e</a:t>
            </a:r>
            <a:r>
              <a:rPr lang="en-US" dirty="0" smtClean="0"/>
              <a:t>xist as energy bundles (photon) </a:t>
            </a:r>
            <a:r>
              <a:rPr lang="en-US" dirty="0" smtClean="0">
                <a:sym typeface="Symbol"/>
              </a:rPr>
              <a:t> </a:t>
            </a:r>
            <a:r>
              <a:rPr lang="en-US" dirty="0" smtClean="0"/>
              <a:t>shows </a:t>
            </a:r>
            <a:r>
              <a:rPr lang="en-US" b="1" u="sng" dirty="0" smtClean="0">
                <a:solidFill>
                  <a:srgbClr val="FF0000"/>
                </a:solidFill>
              </a:rPr>
              <a:t>particle </a:t>
            </a:r>
            <a:r>
              <a:rPr lang="en-US" b="1" u="sng" dirty="0">
                <a:solidFill>
                  <a:srgbClr val="FF0000"/>
                </a:solidFill>
              </a:rPr>
              <a:t>nature </a:t>
            </a:r>
          </a:p>
          <a:p>
            <a:endParaRPr lang="en-US" dirty="0"/>
          </a:p>
        </p:txBody>
      </p:sp>
      <p:pic>
        <p:nvPicPr>
          <p:cNvPr id="31748" name="Picture 4" descr="http://hyperphysics.phy-astr.gsu.edu/hbase/imgmod/pelec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50"/>
          <a:stretch/>
        </p:blipFill>
        <p:spPr bwMode="auto">
          <a:xfrm>
            <a:off x="2334491" y="1371600"/>
            <a:ext cx="3609109" cy="323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10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/>
          <a:lstStyle/>
          <a:p>
            <a:r>
              <a:rPr lang="en-US" dirty="0" smtClean="0"/>
              <a:t>Wave vs. Particle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038600" cy="2575560"/>
          </a:xfrm>
        </p:spPr>
        <p:txBody>
          <a:bodyPr>
            <a:normAutofit/>
          </a:bodyPr>
          <a:lstStyle/>
          <a:p>
            <a:r>
              <a:rPr lang="en-US" dirty="0" smtClean="0"/>
              <a:t>Particle </a:t>
            </a:r>
          </a:p>
          <a:p>
            <a:pPr lvl="1"/>
            <a:r>
              <a:rPr lang="en-US" dirty="0" smtClean="0"/>
              <a:t>travels in </a:t>
            </a:r>
            <a:r>
              <a:rPr lang="en-US" b="1" u="sng" dirty="0" smtClean="0">
                <a:solidFill>
                  <a:srgbClr val="FF0000"/>
                </a:solidFill>
              </a:rPr>
              <a:t>straight line </a:t>
            </a:r>
            <a:r>
              <a:rPr lang="en-US" dirty="0" smtClean="0"/>
              <a:t>until they </a:t>
            </a:r>
            <a:r>
              <a:rPr lang="en-US" b="1" u="sng" dirty="0" smtClean="0">
                <a:solidFill>
                  <a:srgbClr val="FF0000"/>
                </a:solidFill>
              </a:rPr>
              <a:t>collide</a:t>
            </a:r>
            <a:r>
              <a:rPr lang="en-US" dirty="0" smtClean="0"/>
              <a:t> to something, after which they will travel again in straight line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48200" y="1524000"/>
            <a:ext cx="4038600" cy="2194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Wave </a:t>
            </a:r>
          </a:p>
          <a:p>
            <a:pPr lvl="1"/>
            <a:r>
              <a:rPr lang="en-US" b="1" u="sng" dirty="0" smtClean="0">
                <a:solidFill>
                  <a:srgbClr val="FF0000"/>
                </a:solidFill>
              </a:rPr>
              <a:t>Bend</a:t>
            </a:r>
            <a:r>
              <a:rPr lang="en-US" dirty="0" smtClean="0"/>
              <a:t> around corner (diffraction)</a:t>
            </a:r>
          </a:p>
          <a:p>
            <a:pPr lvl="1"/>
            <a:r>
              <a:rPr lang="en-US" dirty="0" smtClean="0"/>
              <a:t>Interfere with on another (interference) </a:t>
            </a:r>
          </a:p>
        </p:txBody>
      </p:sp>
      <p:sp>
        <p:nvSpPr>
          <p:cNvPr id="4" name="Oval 3"/>
          <p:cNvSpPr/>
          <p:nvPr/>
        </p:nvSpPr>
        <p:spPr>
          <a:xfrm>
            <a:off x="519546" y="390351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47800" y="5181600"/>
            <a:ext cx="990600" cy="990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59182" y="4558145"/>
            <a:ext cx="457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90600" y="4263736"/>
            <a:ext cx="1447800" cy="9525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ttp://hyperphysics.phy-astr.gsu.edu/hbase/sound/imgsou/difr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19069" r="44421" b="10855"/>
          <a:stretch/>
        </p:blipFill>
        <p:spPr bwMode="auto">
          <a:xfrm>
            <a:off x="5638800" y="3882735"/>
            <a:ext cx="2963141" cy="28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86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Wave-Particle Duality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188720"/>
          </a:xfrm>
        </p:spPr>
        <p:txBody>
          <a:bodyPr/>
          <a:lstStyle/>
          <a:p>
            <a:r>
              <a:rPr lang="en-US" dirty="0" smtClean="0"/>
              <a:t>Everything propagates like a </a:t>
            </a:r>
            <a:r>
              <a:rPr lang="en-US" b="1" u="sng" dirty="0" smtClean="0">
                <a:solidFill>
                  <a:srgbClr val="FF0000"/>
                </a:solidFill>
              </a:rPr>
              <a:t>wave</a:t>
            </a:r>
            <a:r>
              <a:rPr lang="en-US" dirty="0" smtClean="0"/>
              <a:t> and exchange energy like a </a:t>
            </a:r>
            <a:r>
              <a:rPr lang="en-US" b="1" u="sng" dirty="0" smtClean="0">
                <a:solidFill>
                  <a:srgbClr val="FF0000"/>
                </a:solidFill>
              </a:rPr>
              <a:t>particle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28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Light: Wave-Particle Duality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737359"/>
              </p:ext>
            </p:extLst>
          </p:nvPr>
        </p:nvGraphicFramePr>
        <p:xfrm>
          <a:off x="914400" y="2209799"/>
          <a:ext cx="71628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7600"/>
                <a:gridCol w="2387600"/>
                <a:gridCol w="2387600"/>
              </a:tblGrid>
              <a:tr h="4385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Properties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Wave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Particle</a:t>
                      </a:r>
                      <a:endParaRPr lang="en-US" sz="2400" dirty="0"/>
                    </a:p>
                  </a:txBody>
                  <a:tcPr/>
                </a:tc>
              </a:tr>
              <a:tr h="44461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Reflection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44461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Refraction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44461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Interference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44461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Diffraction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44461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Polarization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76741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Photoelectric</a:t>
                      </a:r>
                      <a:r>
                        <a:rPr lang="en-US" sz="2400" baseline="0" dirty="0" smtClean="0"/>
                        <a:t> effect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Multiply 4"/>
          <p:cNvSpPr/>
          <p:nvPr/>
        </p:nvSpPr>
        <p:spPr>
          <a:xfrm>
            <a:off x="6553200" y="4038600"/>
            <a:ext cx="533400" cy="4572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6553200" y="3581400"/>
            <a:ext cx="533400" cy="4572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6553200" y="4495800"/>
            <a:ext cx="533400" cy="4572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4191000" y="5105400"/>
            <a:ext cx="533400" cy="4572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4267200" y="2743200"/>
            <a:ext cx="381000" cy="3810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6629400" y="2743200"/>
            <a:ext cx="381000" cy="3810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4267200" y="3200400"/>
            <a:ext cx="381000" cy="3810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4267200" y="3654136"/>
            <a:ext cx="381000" cy="3810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6629400" y="3200400"/>
            <a:ext cx="381000" cy="3810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4267200" y="4114800"/>
            <a:ext cx="381000" cy="3810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4267200" y="4572000"/>
            <a:ext cx="381000" cy="3810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miley Face 15"/>
          <p:cNvSpPr/>
          <p:nvPr/>
        </p:nvSpPr>
        <p:spPr>
          <a:xfrm>
            <a:off x="6629400" y="5105400"/>
            <a:ext cx="381000" cy="3810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08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Symbol"/>
              </a:rPr>
              <a:t>de Broglie’s wavelength,  </a:t>
            </a:r>
            <a:r>
              <a:rPr lang="en-US" dirty="0" smtClean="0">
                <a:sym typeface="Symbol"/>
              </a:rPr>
              <a:t>(</a:t>
            </a:r>
            <a:r>
              <a:rPr lang="en-US" dirty="0" smtClean="0"/>
              <a:t>Matter waves)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1295400"/>
            <a:ext cx="8229600" cy="2286000"/>
          </a:xfrm>
        </p:spPr>
        <p:txBody>
          <a:bodyPr>
            <a:normAutofit/>
          </a:bodyPr>
          <a:lstStyle/>
          <a:p>
            <a:r>
              <a:rPr lang="en-US" dirty="0" smtClean="0"/>
              <a:t>(Classically) matter </a:t>
            </a:r>
            <a:r>
              <a:rPr lang="en-US" dirty="0" smtClean="0">
                <a:sym typeface="Symbol"/>
              </a:rPr>
              <a:t> </a:t>
            </a:r>
            <a:r>
              <a:rPr lang="en-US" b="1" u="sng" dirty="0" smtClean="0">
                <a:solidFill>
                  <a:srgbClr val="FF0000"/>
                </a:solidFill>
                <a:sym typeface="Symbol"/>
              </a:rPr>
              <a:t>particle</a:t>
            </a:r>
            <a:endParaRPr lang="en-US" b="1" u="sng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Matter, with momentum (p),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exemplified </a:t>
            </a:r>
            <a:r>
              <a:rPr lang="en-US" b="1" u="sng" dirty="0" smtClean="0">
                <a:solidFill>
                  <a:srgbClr val="FF0000"/>
                </a:solidFill>
              </a:rPr>
              <a:t>wave</a:t>
            </a:r>
            <a:r>
              <a:rPr lang="en-US" dirty="0" smtClean="0"/>
              <a:t> property. The associated wavelength (</a:t>
            </a:r>
            <a:r>
              <a:rPr lang="en-US" dirty="0" smtClean="0">
                <a:sym typeface="Symbol"/>
              </a:rPr>
              <a:t>de </a:t>
            </a:r>
            <a:r>
              <a:rPr lang="en-US" dirty="0">
                <a:sym typeface="Symbol"/>
              </a:rPr>
              <a:t>Broglie’s </a:t>
            </a:r>
            <a:r>
              <a:rPr lang="en-US" dirty="0" smtClean="0">
                <a:sym typeface="Symbol"/>
              </a:rPr>
              <a:t>wavelength, ) is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952983"/>
              </p:ext>
            </p:extLst>
          </p:nvPr>
        </p:nvGraphicFramePr>
        <p:xfrm>
          <a:off x="3615170" y="2819400"/>
          <a:ext cx="2218459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3" imgW="774360" imgH="419040" progId="Equation.3">
                  <p:embed/>
                </p:oleObj>
              </mc:Choice>
              <mc:Fallback>
                <p:oleObj name="Equation" r:id="rId3" imgW="7743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5170" y="2819400"/>
                        <a:ext cx="2218459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4114800"/>
            <a:ext cx="8229600" cy="1447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 = Plank’ constant (6.63 x 10</a:t>
            </a:r>
            <a:r>
              <a:rPr lang="en-US" baseline="30000" dirty="0" smtClean="0"/>
              <a:t>-34</a:t>
            </a:r>
            <a:r>
              <a:rPr lang="en-US" dirty="0" smtClean="0"/>
              <a:t> J-s)</a:t>
            </a:r>
          </a:p>
          <a:p>
            <a:r>
              <a:rPr lang="en-US" dirty="0"/>
              <a:t>m</a:t>
            </a:r>
            <a:r>
              <a:rPr lang="en-US" dirty="0" smtClean="0"/>
              <a:t> = mass</a:t>
            </a:r>
          </a:p>
          <a:p>
            <a:r>
              <a:rPr lang="en-US" dirty="0" smtClean="0"/>
              <a:t>v = velocity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62600"/>
            <a:ext cx="8229600" cy="11430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Note: for macroscopic particle, the </a:t>
            </a:r>
            <a:r>
              <a:rPr lang="en-US" b="1" u="sng" dirty="0" smtClean="0">
                <a:solidFill>
                  <a:srgbClr val="FF0000"/>
                </a:solidFill>
              </a:rPr>
              <a:t>wavelength is very small  </a:t>
            </a:r>
            <a:r>
              <a:rPr lang="en-US" dirty="0" smtClean="0"/>
              <a:t>that it is </a:t>
            </a:r>
            <a:r>
              <a:rPr lang="en-US" b="1" u="sng" dirty="0" smtClean="0">
                <a:solidFill>
                  <a:srgbClr val="FF0000"/>
                </a:solidFill>
              </a:rPr>
              <a:t>difficult</a:t>
            </a:r>
            <a:r>
              <a:rPr lang="en-US" dirty="0" smtClean="0"/>
              <a:t> to </a:t>
            </a:r>
            <a:r>
              <a:rPr lang="en-US" smtClean="0"/>
              <a:t>see their wave </a:t>
            </a:r>
            <a:r>
              <a:rPr lang="en-US" dirty="0" smtClean="0"/>
              <a:t>properties (e.g., diffraction or interference)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8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Transverse wave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569720"/>
          </a:xfrm>
        </p:spPr>
        <p:txBody>
          <a:bodyPr/>
          <a:lstStyle/>
          <a:p>
            <a:r>
              <a:rPr lang="en-US" dirty="0"/>
              <a:t>displacement of the medium is </a:t>
            </a:r>
            <a:r>
              <a:rPr lang="en-US" b="1" u="sng" dirty="0">
                <a:solidFill>
                  <a:srgbClr val="FF0000"/>
                </a:solidFill>
              </a:rPr>
              <a:t>perpendicular</a:t>
            </a:r>
            <a:r>
              <a:rPr lang="en-US" dirty="0"/>
              <a:t> to the direction of propagation of the </a:t>
            </a:r>
            <a:r>
              <a:rPr lang="en-US" dirty="0" smtClean="0"/>
              <a:t>wave (e.g., wave in the pond, waves on a string)</a:t>
            </a:r>
          </a:p>
          <a:p>
            <a:endParaRPr lang="en-US" dirty="0"/>
          </a:p>
        </p:txBody>
      </p:sp>
      <p:pic>
        <p:nvPicPr>
          <p:cNvPr id="6146" name="Picture 2" descr="http://hyperphysics.phy-astr.gsu.edu/hbase/sound/imgsou/twa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826875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341120"/>
          </a:xfrm>
        </p:spPr>
        <p:txBody>
          <a:bodyPr/>
          <a:lstStyle/>
          <a:p>
            <a:r>
              <a:rPr lang="en-US" dirty="0" smtClean="0"/>
              <a:t>Displacement of the medium </a:t>
            </a:r>
            <a:r>
              <a:rPr lang="en-US" dirty="0"/>
              <a:t>is </a:t>
            </a:r>
            <a:r>
              <a:rPr lang="en-US" b="1" u="sng" dirty="0">
                <a:solidFill>
                  <a:srgbClr val="FF0000"/>
                </a:solidFill>
              </a:rPr>
              <a:t>parallel</a:t>
            </a:r>
            <a:r>
              <a:rPr lang="en-US" dirty="0"/>
              <a:t> to the propagation of the </a:t>
            </a:r>
            <a:r>
              <a:rPr lang="en-US" dirty="0" smtClean="0"/>
              <a:t>wave (e.g., sound waves in air)</a:t>
            </a:r>
            <a:endParaRPr lang="en-US" dirty="0"/>
          </a:p>
        </p:txBody>
      </p:sp>
      <p:pic>
        <p:nvPicPr>
          <p:cNvPr id="7170" name="Picture 2" descr="http://hyperphysics.phy-astr.gsu.edu/hbase/sound/imgsou/lwa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36" y="3505200"/>
            <a:ext cx="7302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61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Sound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209800"/>
          </a:xfrm>
        </p:spPr>
        <p:txBody>
          <a:bodyPr>
            <a:normAutofit/>
          </a:bodyPr>
          <a:lstStyle/>
          <a:p>
            <a:r>
              <a:rPr lang="en-US" dirty="0"/>
              <a:t>mechanical wave that is an oscillation of </a:t>
            </a:r>
            <a:r>
              <a:rPr lang="en-US" dirty="0" smtClean="0"/>
              <a:t> pressure </a:t>
            </a:r>
            <a:r>
              <a:rPr lang="en-US" dirty="0"/>
              <a:t>(or air density) </a:t>
            </a:r>
            <a:r>
              <a:rPr lang="en-US" b="1" u="sng" dirty="0">
                <a:solidFill>
                  <a:srgbClr val="FF0000"/>
                </a:solidFill>
              </a:rPr>
              <a:t>transmitted</a:t>
            </a:r>
            <a:r>
              <a:rPr lang="en-US" dirty="0"/>
              <a:t> through a </a:t>
            </a:r>
            <a:r>
              <a:rPr lang="en-US" dirty="0" smtClean="0"/>
              <a:t>solid</a:t>
            </a:r>
            <a:r>
              <a:rPr lang="en-US" dirty="0"/>
              <a:t>, liquid, or </a:t>
            </a:r>
            <a:r>
              <a:rPr lang="en-US" dirty="0" smtClean="0"/>
              <a:t>gas</a:t>
            </a:r>
          </a:p>
          <a:p>
            <a:r>
              <a:rPr lang="en-US" dirty="0"/>
              <a:t>The air motion </a:t>
            </a:r>
            <a:r>
              <a:rPr lang="en-US" dirty="0" smtClean="0">
                <a:sym typeface="Symbol"/>
              </a:rPr>
              <a:t> </a:t>
            </a:r>
            <a:r>
              <a:rPr lang="en-US" dirty="0" smtClean="0"/>
              <a:t>back </a:t>
            </a:r>
            <a:r>
              <a:rPr lang="en-US" dirty="0"/>
              <a:t>and forth in the </a:t>
            </a:r>
            <a:r>
              <a:rPr lang="en-US" b="1" u="sng" dirty="0">
                <a:solidFill>
                  <a:srgbClr val="FF0000"/>
                </a:solidFill>
              </a:rPr>
              <a:t>direction</a:t>
            </a:r>
            <a:r>
              <a:rPr lang="en-US" dirty="0"/>
              <a:t> of the propagation of the </a:t>
            </a:r>
            <a:r>
              <a:rPr lang="en-US" dirty="0" smtClean="0"/>
              <a:t>sound </a:t>
            </a:r>
            <a:endParaRPr lang="en-US" dirty="0"/>
          </a:p>
        </p:txBody>
      </p:sp>
      <p:pic>
        <p:nvPicPr>
          <p:cNvPr id="8194" name="Picture 2" descr="http://hyperphysics.phy-astr.gsu.edu/hbase/sound/imgsou/lwav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7" y="3276600"/>
            <a:ext cx="708829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44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0295"/>
            <a:ext cx="8229600" cy="1143000"/>
          </a:xfrm>
        </p:spPr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18" y="1478280"/>
            <a:ext cx="7882082" cy="883920"/>
          </a:xfrm>
        </p:spPr>
        <p:txBody>
          <a:bodyPr/>
          <a:lstStyle/>
          <a:p>
            <a:r>
              <a:rPr lang="en-US" dirty="0" smtClean="0"/>
              <a:t>Bouncing of waves when they hit a surface </a:t>
            </a:r>
          </a:p>
        </p:txBody>
      </p:sp>
      <p:sp>
        <p:nvSpPr>
          <p:cNvPr id="4" name="AutoShape 2" descr="http://hyperphysics.phy-astr.gsu.edu/hbase/sound/imgsou/refl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0" name="Picture 4" descr="http://hyperphysics.phy-astr.gsu.edu/hbase/sound/imgsou/refl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19582"/>
          <a:stretch/>
        </p:blipFill>
        <p:spPr bwMode="auto">
          <a:xfrm>
            <a:off x="1295400" y="2819400"/>
            <a:ext cx="717269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849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12948</TotalTime>
  <Words>1005</Words>
  <Application>Microsoft Office PowerPoint</Application>
  <PresentationFormat>On-screen Show (4:3)</PresentationFormat>
  <Paragraphs>195</Paragraphs>
  <Slides>56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Flow</vt:lpstr>
      <vt:lpstr>Equation</vt:lpstr>
      <vt:lpstr>Physics in Communication and Multimedia</vt:lpstr>
      <vt:lpstr>Mechanical Waves</vt:lpstr>
      <vt:lpstr>Mechanical Waves</vt:lpstr>
      <vt:lpstr>Mechanical Waves</vt:lpstr>
      <vt:lpstr>Mechanical Waves</vt:lpstr>
      <vt:lpstr>Transverse wave</vt:lpstr>
      <vt:lpstr>Longitudinal Waves</vt:lpstr>
      <vt:lpstr>Sound waves</vt:lpstr>
      <vt:lpstr>Reflection</vt:lpstr>
      <vt:lpstr>Refraction</vt:lpstr>
      <vt:lpstr>Diffraction</vt:lpstr>
      <vt:lpstr>Interference</vt:lpstr>
      <vt:lpstr>Electromagnetic (EM) waves</vt:lpstr>
      <vt:lpstr>Maxwell Equations</vt:lpstr>
      <vt:lpstr>1) Gauss’s Law for Electric Field</vt:lpstr>
      <vt:lpstr>2) Gauss’s Law for Magnetic field</vt:lpstr>
      <vt:lpstr>3) Ampere-Maxwell Law </vt:lpstr>
      <vt:lpstr>4) Faraday’s Law</vt:lpstr>
      <vt:lpstr>PowerPoint Presentation</vt:lpstr>
      <vt:lpstr>Electromagnetic (EM) Waves</vt:lpstr>
      <vt:lpstr>Properties of Electromagnetic Waves</vt:lpstr>
      <vt:lpstr>Properties of Electromagnetic Waves</vt:lpstr>
      <vt:lpstr>Properties of Electromagnetic Waves</vt:lpstr>
      <vt:lpstr>Properties of Electromagnetic Waves</vt:lpstr>
      <vt:lpstr>Electromagnetic Waves</vt:lpstr>
      <vt:lpstr>Energy (E) of Electromagnetic Waves</vt:lpstr>
      <vt:lpstr>Electromagnetic Spectrum</vt:lpstr>
      <vt:lpstr>Light</vt:lpstr>
      <vt:lpstr>Properties of Light</vt:lpstr>
      <vt:lpstr>Reflection</vt:lpstr>
      <vt:lpstr>Law of Reflection</vt:lpstr>
      <vt:lpstr>Specular vs Diffused Reflection</vt:lpstr>
      <vt:lpstr>Specular vs Diffused Reflection</vt:lpstr>
      <vt:lpstr>Refraction</vt:lpstr>
      <vt:lpstr>Law of Refraction (Snell’s Law)</vt:lpstr>
      <vt:lpstr>Total Internal Reflection</vt:lpstr>
      <vt:lpstr>Diffraction</vt:lpstr>
      <vt:lpstr>Interference</vt:lpstr>
      <vt:lpstr>Interference</vt:lpstr>
      <vt:lpstr>Polarization</vt:lpstr>
      <vt:lpstr>Polarization</vt:lpstr>
      <vt:lpstr>Optical image</vt:lpstr>
      <vt:lpstr>Mirror vs Lens</vt:lpstr>
      <vt:lpstr>Mirrors</vt:lpstr>
      <vt:lpstr>Lenses</vt:lpstr>
      <vt:lpstr>Real vs. virtual image</vt:lpstr>
      <vt:lpstr>Upright/erect vs. Inverted Images</vt:lpstr>
      <vt:lpstr>Convex Mirror</vt:lpstr>
      <vt:lpstr>Concave Mirror</vt:lpstr>
      <vt:lpstr>Converging (positive) lens</vt:lpstr>
      <vt:lpstr>Diverging (negative) lens</vt:lpstr>
      <vt:lpstr>Photoelectric Effect (Light as Particle)</vt:lpstr>
      <vt:lpstr>Wave vs. Particle  </vt:lpstr>
      <vt:lpstr>Wave-Particle Duality</vt:lpstr>
      <vt:lpstr>Light: Wave-Particle Duality</vt:lpstr>
      <vt:lpstr>de Broglie’s wavelength,  (Matter waves)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Marvin</dc:creator>
  <cp:lastModifiedBy>Marvin</cp:lastModifiedBy>
  <cp:revision>710</cp:revision>
  <dcterms:created xsi:type="dcterms:W3CDTF">2013-10-24T04:32:42Z</dcterms:created>
  <dcterms:modified xsi:type="dcterms:W3CDTF">2014-12-02T07:17:26Z</dcterms:modified>
</cp:coreProperties>
</file>